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12192000"/>
  <p:notesSz cx="6858000" cy="9144000"/>
  <p:embeddedFontLst>
    <p:embeddedFont>
      <p:font typeface="Nunito SemiBold"/>
      <p:regular r:id="rId18"/>
      <p:bold r:id="rId19"/>
      <p:italic r:id="rId20"/>
      <p:boldItalic r:id="rId21"/>
    </p:embeddedFon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cael da Costa"/>
  <p:cmAuthor clrIdx="1" id="1" initials="" lastIdx="5" name="Alice Morton"/>
  <p:cmAuthor clrIdx="2" id="2" initials="" lastIdx="1" name="Sameer So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Nunito-regular.fntdata"/><Relationship Id="rId21" Type="http://schemas.openxmlformats.org/officeDocument/2006/relationships/font" Target="fonts/Nunito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6-17T11:38:10.539">
    <p:pos x="288" y="839"/>
    <p:text>Is this a product?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05-26T13:48:41.656">
    <p:pos x="288" y="839"/>
    <p:text>Main concern is we’ve had some really siloed thinking in the past which means some of what got built e.g. Manufacturing/Finance had to be rebuilt because it didn’t match the needs of customers and agents? How do we stop ourselves going down that road again?</p:text>
  </p:cm>
  <p:cm authorId="1" idx="2" dt="2020-05-26T13:49:50.354">
    <p:pos x="288" y="939"/>
    <p:text>How do we keep our much improved alignment at overall product / portfolio level?</p:text>
  </p:cm>
  <p:cm authorId="2" idx="1" dt="2020-06-02T09:25:08.260">
    <p:pos x="288" y="1039"/>
    <p:text>We can begin with small team and gradually loop in people. But how do we see this evolving in long go?
May be we add timely rotation so other people also get to work on issues from other domain, so add cross functional element.</p:text>
  </p:cm>
  <p:cm authorId="1" idx="3" dt="2020-05-26T13:50:34.316">
    <p:pos x="288" y="1139"/>
    <p:text>Yes but are they the right areas? Should Finance be lumped with Manufacturing? Different set of needs and stakeholders...</p:text>
  </p:cm>
  <p:cm authorId="1" idx="4" dt="2020-05-26T13:50:34.316">
    <p:pos x="288" y="1139"/>
    <p:text>Within the areas there will be resourcing conflicts... how do we balance those?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0-06-02T14:06:24.399">
    <p:pos x="288" y="839"/>
    <p:text>could shorten and use to focus on engineering 'challenges' rather than engineering resourcing.  could be people / process / tech stack related challenges.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61df227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61df227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861df227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61df2270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61df2270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861df2270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8b2e8aa5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8b2e8aa5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88b2e8aa5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594081b8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594081b81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8594081b81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594081b8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594081b8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g8594081b81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594081b81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594081b81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sz="1400">
                <a:latin typeface="Arial"/>
                <a:ea typeface="Arial"/>
                <a:cs typeface="Arial"/>
                <a:sym typeface="Arial"/>
              </a:rPr>
              <a:t>Integrate team members from production engineering into this squad to provide complete ownership over fuels tech.</a:t>
            </a:r>
            <a:endParaRPr i="1"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i="1" lang="en-US" sz="1400">
                <a:latin typeface="Arial"/>
                <a:ea typeface="Arial"/>
                <a:cs typeface="Arial"/>
                <a:sym typeface="Arial"/>
              </a:rPr>
              <a:t>Much of their work now should be coordinated with this group and logically fits under its product ownership</a:t>
            </a:r>
            <a:endParaRPr/>
          </a:p>
        </p:txBody>
      </p:sp>
      <p:sp>
        <p:nvSpPr>
          <p:cNvPr id="198" name="Google Shape;198;g8594081b81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594081b81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594081b81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8594081b81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594081b81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594081b81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Clr>
                <a:schemeClr val="dk1"/>
              </a:buClr>
              <a:buSzPts val="1100"/>
              <a:buFont typeface="Arial"/>
              <a:buNone/>
            </a:pPr>
            <a:r>
              <a:rPr lang="en-US" sz="1700">
                <a:latin typeface="Nunito"/>
                <a:ea typeface="Nunito"/>
                <a:cs typeface="Nunito"/>
                <a:sym typeface="Nunito"/>
              </a:rPr>
              <a:t>Priority meetings and team planning?</a:t>
            </a:r>
            <a:endParaRPr/>
          </a:p>
        </p:txBody>
      </p:sp>
      <p:sp>
        <p:nvSpPr>
          <p:cNvPr id="216" name="Google Shape;216;g8594081b81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594081b81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594081b81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8594081b81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73a462138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73a462138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873a462138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medium.com/@achardypm/agile-team-organisation-squads-chapters-tribes-and-guilds-80932ace0fdc" TargetMode="External"/><Relationship Id="rId4" Type="http://schemas.openxmlformats.org/officeDocument/2006/relationships/hyperlink" Target="https://labs.spotify.com/2014/03/27/spotify-engineering-culture-part-1/" TargetMode="External"/><Relationship Id="rId5" Type="http://schemas.openxmlformats.org/officeDocument/2006/relationships/hyperlink" Target="https://www.productplan.com/product-squad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mailto:cc-squad.support@kokonetwork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Squads proposal</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May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2020 H2</a:t>
            </a:r>
            <a:endParaRPr/>
          </a:p>
        </p:txBody>
      </p:sp>
      <p:sp>
        <p:nvSpPr>
          <p:cNvPr id="244" name="Google Shape;244;p28"/>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How could we start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Phase one - focus on business alignment/community </a:t>
            </a:r>
            <a:endParaRPr/>
          </a:p>
        </p:txBody>
      </p:sp>
      <p:sp>
        <p:nvSpPr>
          <p:cNvPr id="251" name="Google Shape;251;p29"/>
          <p:cNvSpPr txBox="1"/>
          <p:nvPr>
            <p:ph idx="1" type="subTitle"/>
          </p:nvPr>
        </p:nvSpPr>
        <p:spPr>
          <a:xfrm>
            <a:off x="458725" y="1332475"/>
            <a:ext cx="11274600" cy="521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Formation t</a:t>
            </a:r>
            <a:r>
              <a:rPr lang="en-US" sz="1700"/>
              <a:t>asks:</a:t>
            </a:r>
            <a:endParaRPr sz="1700"/>
          </a:p>
          <a:p>
            <a:pPr indent="-336550" lvl="0" marL="457200" rtl="0" algn="l">
              <a:spcBef>
                <a:spcPts val="1000"/>
              </a:spcBef>
              <a:spcAft>
                <a:spcPts val="0"/>
              </a:spcAft>
              <a:buSzPts val="1700"/>
              <a:buAutoNum type="arabicPeriod"/>
            </a:pPr>
            <a:r>
              <a:rPr lang="en-US" sz="1700"/>
              <a:t>What are the right groupings business area to product mappings, process mappings (list problems and benefits associated) - </a:t>
            </a:r>
            <a:r>
              <a:rPr lang="en-US" sz="1700">
                <a:highlight>
                  <a:schemeClr val="accent6"/>
                </a:highlight>
              </a:rPr>
              <a:t>Done</a:t>
            </a:r>
            <a:endParaRPr sz="1700">
              <a:highlight>
                <a:schemeClr val="accent6"/>
              </a:highlight>
            </a:endParaRPr>
          </a:p>
          <a:p>
            <a:pPr indent="-336550" lvl="0" marL="457200" rtl="0" algn="l">
              <a:spcBef>
                <a:spcPts val="0"/>
              </a:spcBef>
              <a:spcAft>
                <a:spcPts val="0"/>
              </a:spcAft>
              <a:buSzPts val="1700"/>
              <a:buAutoNum type="arabicPeriod"/>
            </a:pPr>
            <a:r>
              <a:rPr lang="en-US" sz="1700"/>
              <a:t>Agree team members for each squad - </a:t>
            </a:r>
            <a:r>
              <a:rPr lang="en-US" sz="1700">
                <a:highlight>
                  <a:schemeClr val="accent6"/>
                </a:highlight>
              </a:rPr>
              <a:t>Done</a:t>
            </a:r>
            <a:endParaRPr sz="1700">
              <a:highlight>
                <a:schemeClr val="accent6"/>
              </a:highlight>
            </a:endParaRPr>
          </a:p>
          <a:p>
            <a:pPr indent="-336550" lvl="0" marL="457200" rtl="0" algn="l">
              <a:spcBef>
                <a:spcPts val="0"/>
              </a:spcBef>
              <a:spcAft>
                <a:spcPts val="0"/>
              </a:spcAft>
              <a:buSzPts val="1700"/>
              <a:buAutoNum type="arabicPeriod"/>
            </a:pPr>
            <a:r>
              <a:rPr lang="en-US" sz="1700"/>
              <a:t>Establish key stakeholders on business side</a:t>
            </a:r>
            <a:endParaRPr sz="1700"/>
          </a:p>
          <a:p>
            <a:pPr indent="-336550" lvl="0" marL="457200" rtl="0" algn="l">
              <a:spcBef>
                <a:spcPts val="0"/>
              </a:spcBef>
              <a:spcAft>
                <a:spcPts val="0"/>
              </a:spcAft>
              <a:buSzPts val="1700"/>
              <a:buAutoNum type="arabicPeriod"/>
            </a:pPr>
            <a:r>
              <a:rPr lang="en-US" sz="1700"/>
              <a:t>Review/workshop </a:t>
            </a:r>
            <a:r>
              <a:rPr lang="en-US" sz="1700"/>
              <a:t>mission and KPIs</a:t>
            </a:r>
            <a:r>
              <a:rPr lang="en-US" sz="1700"/>
              <a:t> for H2 with squad and business</a:t>
            </a:r>
            <a:endParaRPr sz="1700"/>
          </a:p>
          <a:p>
            <a:pPr indent="-336550" lvl="0" marL="457200" rtl="0" algn="l">
              <a:spcBef>
                <a:spcPts val="0"/>
              </a:spcBef>
              <a:spcAft>
                <a:spcPts val="0"/>
              </a:spcAft>
              <a:buSzPts val="1700"/>
              <a:buAutoNum type="arabicPeriod"/>
            </a:pPr>
            <a:r>
              <a:rPr lang="en-US" sz="1700"/>
              <a:t>Document these in short team charter for H2 with business</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rPr lang="en-US" sz="1700"/>
              <a:t>Team meetings and activities:</a:t>
            </a:r>
            <a:endParaRPr sz="1700"/>
          </a:p>
          <a:p>
            <a:pPr indent="-336550" lvl="0" marL="457200" rtl="0" algn="l">
              <a:spcBef>
                <a:spcPts val="1000"/>
              </a:spcBef>
              <a:spcAft>
                <a:spcPts val="0"/>
              </a:spcAft>
              <a:buSzPts val="1700"/>
              <a:buChar char="•"/>
            </a:pPr>
            <a:r>
              <a:rPr b="1" lang="en-US" sz="1700"/>
              <a:t>SPP updates</a:t>
            </a:r>
            <a:r>
              <a:rPr lang="en-US" sz="1700"/>
              <a:t>: Continue Tuesday meetings as current, could reduce attendees to the squad leads only perhaps?</a:t>
            </a:r>
            <a:endParaRPr sz="1700"/>
          </a:p>
          <a:p>
            <a:pPr indent="-336550" lvl="0" marL="457200" rtl="0" algn="l">
              <a:spcBef>
                <a:spcPts val="0"/>
              </a:spcBef>
              <a:spcAft>
                <a:spcPts val="0"/>
              </a:spcAft>
              <a:buSzPts val="1700"/>
              <a:buChar char="•"/>
            </a:pPr>
            <a:r>
              <a:rPr b="1" lang="en-US" sz="1700"/>
              <a:t>Team allocation</a:t>
            </a:r>
            <a:r>
              <a:rPr lang="en-US" sz="1700"/>
              <a:t>: Continue Thursday meetings, but recognise squad constraints (don’t allocate people outside their squad).  This will provide some predictability for PMs and Engineers on capacity.</a:t>
            </a:r>
            <a:endParaRPr sz="1700"/>
          </a:p>
          <a:p>
            <a:pPr indent="-336550" lvl="0" marL="457200" rtl="0" algn="l">
              <a:spcBef>
                <a:spcPts val="0"/>
              </a:spcBef>
              <a:spcAft>
                <a:spcPts val="0"/>
              </a:spcAft>
              <a:buSzPts val="1700"/>
              <a:buChar char="•"/>
            </a:pPr>
            <a:r>
              <a:rPr b="1" lang="en-US" sz="1700"/>
              <a:t>Releases</a:t>
            </a:r>
            <a:r>
              <a:rPr lang="en-US" sz="1700"/>
              <a:t>: Continue releases as a single team (as today). One squad drives, others support where needed ?</a:t>
            </a:r>
            <a:endParaRPr sz="1700"/>
          </a:p>
          <a:p>
            <a:pPr indent="-336550" lvl="0" marL="457200" rtl="0" algn="l">
              <a:spcBef>
                <a:spcPts val="0"/>
              </a:spcBef>
              <a:spcAft>
                <a:spcPts val="0"/>
              </a:spcAft>
              <a:buSzPts val="1700"/>
              <a:buChar char="•"/>
            </a:pPr>
            <a:r>
              <a:rPr b="1" lang="en-US" sz="1700"/>
              <a:t>Product and tech support</a:t>
            </a:r>
            <a:r>
              <a:rPr lang="en-US" sz="1700"/>
              <a:t>: </a:t>
            </a:r>
            <a:r>
              <a:rPr lang="en-US" sz="1700"/>
              <a:t>Continue with current process, but operate one support member per squad who is automatically assigned issues relating to their users? i.e. one squad doesn’t try to solve or troubleshoot issues with another squads’ users?</a:t>
            </a:r>
            <a:endParaRPr sz="1700"/>
          </a:p>
        </p:txBody>
      </p:sp>
      <p:sp>
        <p:nvSpPr>
          <p:cNvPr id="252" name="Google Shape;252;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do we transition?</a:t>
            </a:r>
            <a:endParaRPr/>
          </a:p>
        </p:txBody>
      </p:sp>
      <p:sp>
        <p:nvSpPr>
          <p:cNvPr id="259" name="Google Shape;259;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Suggestion for which business area managers should be </a:t>
            </a:r>
            <a:r>
              <a:rPr lang="en-US"/>
              <a:t>aligned</a:t>
            </a:r>
            <a:r>
              <a:rPr lang="en-US"/>
              <a:t> to each squad?</a:t>
            </a:r>
            <a:endParaRPr/>
          </a:p>
          <a:p>
            <a:pPr indent="-406400" lvl="0" marL="457200" rtl="0" algn="l">
              <a:spcBef>
                <a:spcPts val="0"/>
              </a:spcBef>
              <a:spcAft>
                <a:spcPts val="0"/>
              </a:spcAft>
              <a:buSzPts val="2800"/>
              <a:buChar char="•"/>
            </a:pPr>
            <a:r>
              <a:rPr lang="en-US"/>
              <a:t>How should the business team members engage on a periodic/weekly basis as part of the squad?</a:t>
            </a:r>
            <a:endParaRPr/>
          </a:p>
          <a:p>
            <a:pPr indent="-406400" lvl="0" marL="457200" rtl="0" algn="l">
              <a:spcBef>
                <a:spcPts val="0"/>
              </a:spcBef>
              <a:spcAft>
                <a:spcPts val="0"/>
              </a:spcAft>
              <a:buSzPts val="2800"/>
              <a:buChar char="•"/>
            </a:pPr>
            <a:r>
              <a:rPr lang="en-US"/>
              <a:t>Need a planning session do decide how each squad wants to work on an ongoing basis, </a:t>
            </a:r>
            <a:endParaRPr/>
          </a:p>
          <a:p>
            <a:pPr indent="-355600" lvl="1" marL="914400" rtl="0" algn="l">
              <a:spcBef>
                <a:spcPts val="0"/>
              </a:spcBef>
              <a:spcAft>
                <a:spcPts val="0"/>
              </a:spcAft>
              <a:buSzPts val="2000"/>
              <a:buChar char="•"/>
            </a:pPr>
            <a:r>
              <a:rPr lang="en-US"/>
              <a:t>what do they want to keep and what do they want to change </a:t>
            </a:r>
            <a:endParaRPr/>
          </a:p>
          <a:p>
            <a:pPr indent="-355600" lvl="1" marL="914400" rtl="0" algn="l">
              <a:spcBef>
                <a:spcPts val="0"/>
              </a:spcBef>
              <a:spcAft>
                <a:spcPts val="0"/>
              </a:spcAft>
              <a:buSzPts val="2000"/>
              <a:buChar char="•"/>
            </a:pPr>
            <a:r>
              <a:rPr lang="en-US"/>
              <a:t>support questions</a:t>
            </a:r>
            <a:endParaRPr/>
          </a:p>
          <a:p>
            <a:pPr indent="-355600" lvl="1" marL="914400" rtl="0" algn="l">
              <a:spcBef>
                <a:spcPts val="0"/>
              </a:spcBef>
              <a:spcAft>
                <a:spcPts val="0"/>
              </a:spcAft>
              <a:buSzPts val="2000"/>
              <a:buChar char="•"/>
            </a:pPr>
            <a:r>
              <a:rPr lang="en-US"/>
              <a:t>production engineering team member integration and ways of working </a:t>
            </a:r>
            <a:endParaRPr/>
          </a:p>
        </p:txBody>
      </p:sp>
      <p:sp>
        <p:nvSpPr>
          <p:cNvPr id="260" name="Google Shape;260;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R35 - business feedback and retrospective </a:t>
            </a:r>
            <a:endParaRPr/>
          </a:p>
        </p:txBody>
      </p:sp>
      <p:sp>
        <p:nvSpPr>
          <p:cNvPr id="173" name="Google Shape;173;p20"/>
          <p:cNvSpPr txBox="1"/>
          <p:nvPr>
            <p:ph idx="1" type="subTitle"/>
          </p:nvPr>
        </p:nvSpPr>
        <p:spPr>
          <a:xfrm>
            <a:off x="7509275" y="1233800"/>
            <a:ext cx="3937200" cy="485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700"/>
              <a:t>Success themes:</a:t>
            </a:r>
            <a:endParaRPr sz="1700"/>
          </a:p>
          <a:p>
            <a:pPr indent="0" lvl="0" marL="0" marR="0" rtl="0" algn="l">
              <a:lnSpc>
                <a:spcPct val="100000"/>
              </a:lnSpc>
              <a:spcBef>
                <a:spcPts val="0"/>
              </a:spcBef>
              <a:spcAft>
                <a:spcPts val="0"/>
              </a:spcAft>
              <a:buNone/>
            </a:pPr>
            <a:r>
              <a:t/>
            </a:r>
            <a:endParaRPr sz="1700"/>
          </a:p>
          <a:p>
            <a:pPr indent="-158750" lvl="0" marL="228600" marR="0" rtl="0" algn="l">
              <a:lnSpc>
                <a:spcPct val="100000"/>
              </a:lnSpc>
              <a:spcBef>
                <a:spcPts val="0"/>
              </a:spcBef>
              <a:spcAft>
                <a:spcPts val="0"/>
              </a:spcAft>
              <a:buClr>
                <a:schemeClr val="dk1"/>
              </a:buClr>
              <a:buSzPts val="1700"/>
              <a:buFont typeface="Arial"/>
              <a:buChar char="•"/>
            </a:pPr>
            <a:r>
              <a:rPr lang="en-US" sz="1700"/>
              <a:t>Investment in process definition and adherence is slowly paying off </a:t>
            </a:r>
            <a:br>
              <a:rPr lang="en-US" sz="1700"/>
            </a:br>
            <a:endParaRPr sz="1700"/>
          </a:p>
          <a:p>
            <a:pPr indent="-158750" lvl="0" marL="228600" marR="0" rtl="0" algn="l">
              <a:lnSpc>
                <a:spcPct val="100000"/>
              </a:lnSpc>
              <a:spcBef>
                <a:spcPts val="0"/>
              </a:spcBef>
              <a:spcAft>
                <a:spcPts val="0"/>
              </a:spcAft>
              <a:buSzPts val="1700"/>
              <a:buChar char="•"/>
            </a:pPr>
            <a:r>
              <a:rPr lang="en-US" sz="1700"/>
              <a:t>Product and Engineering team interactions are working quite well</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Clr>
                <a:schemeClr val="dk1"/>
              </a:buClr>
              <a:buSzPts val="1100"/>
              <a:buFont typeface="Arial"/>
              <a:buNone/>
            </a:pPr>
            <a:r>
              <a:rPr lang="en-US" sz="1700"/>
              <a:t>Improvement </a:t>
            </a:r>
            <a:r>
              <a:rPr lang="en-US" sz="1700"/>
              <a:t>themes:</a:t>
            </a:r>
            <a:endParaRPr sz="1700"/>
          </a:p>
          <a:p>
            <a:pPr indent="0" lvl="0" marL="228600" rtl="0" algn="l">
              <a:lnSpc>
                <a:spcPct val="100000"/>
              </a:lnSpc>
              <a:spcBef>
                <a:spcPts val="0"/>
              </a:spcBef>
              <a:spcAft>
                <a:spcPts val="0"/>
              </a:spcAft>
              <a:buClr>
                <a:schemeClr val="dk1"/>
              </a:buClr>
              <a:buSzPts val="1100"/>
              <a:buFont typeface="Arial"/>
              <a:buNone/>
            </a:pPr>
            <a:r>
              <a:t/>
            </a:r>
            <a:endParaRPr sz="1700"/>
          </a:p>
          <a:p>
            <a:pPr indent="-158750" lvl="0" marL="228600" rtl="0" algn="l">
              <a:lnSpc>
                <a:spcPct val="100000"/>
              </a:lnSpc>
              <a:spcBef>
                <a:spcPts val="0"/>
              </a:spcBef>
              <a:spcAft>
                <a:spcPts val="0"/>
              </a:spcAft>
              <a:buSzPts val="1700"/>
              <a:buChar char="•"/>
            </a:pPr>
            <a:r>
              <a:rPr lang="en-US" sz="1700">
                <a:highlight>
                  <a:srgbClr val="00FFFF"/>
                </a:highlight>
              </a:rPr>
              <a:t>Still need to work on process adherence / discipline (7)</a:t>
            </a:r>
            <a:br>
              <a:rPr lang="en-US" sz="1700">
                <a:highlight>
                  <a:srgbClr val="00FFFF"/>
                </a:highlight>
              </a:rPr>
            </a:br>
            <a:endParaRPr sz="1700"/>
          </a:p>
          <a:p>
            <a:pPr indent="-158750" lvl="0" marL="228600" rtl="0" algn="l">
              <a:lnSpc>
                <a:spcPct val="100000"/>
              </a:lnSpc>
              <a:spcBef>
                <a:spcPts val="0"/>
              </a:spcBef>
              <a:spcAft>
                <a:spcPts val="0"/>
              </a:spcAft>
              <a:buSzPts val="1700"/>
              <a:buChar char="•"/>
            </a:pPr>
            <a:r>
              <a:rPr lang="en-US" sz="1700">
                <a:highlight>
                  <a:srgbClr val="FF9900"/>
                </a:highlight>
              </a:rPr>
              <a:t>Business engagement needs to be stronger (5)</a:t>
            </a:r>
            <a:br>
              <a:rPr lang="en-US" sz="1700">
                <a:highlight>
                  <a:srgbClr val="FF9900"/>
                </a:highlight>
              </a:rPr>
            </a:br>
            <a:endParaRPr sz="1700">
              <a:highlight>
                <a:srgbClr val="FFFF00"/>
              </a:highlight>
            </a:endParaRPr>
          </a:p>
          <a:p>
            <a:pPr indent="-158750" lvl="0" marL="228600" rtl="0" algn="l">
              <a:lnSpc>
                <a:spcPct val="100000"/>
              </a:lnSpc>
              <a:spcBef>
                <a:spcPts val="0"/>
              </a:spcBef>
              <a:spcAft>
                <a:spcPts val="0"/>
              </a:spcAft>
              <a:buSzPts val="1700"/>
              <a:buChar char="•"/>
            </a:pPr>
            <a:r>
              <a:rPr lang="en-US" sz="1700">
                <a:highlight>
                  <a:srgbClr val="FFFF00"/>
                </a:highlight>
              </a:rPr>
              <a:t>Team / org improvements (4)</a:t>
            </a:r>
            <a:endParaRPr sz="1700">
              <a:highlight>
                <a:srgbClr val="FFFF00"/>
              </a:highlight>
            </a:endParaRPr>
          </a:p>
          <a:p>
            <a:pPr indent="0" lvl="0" marL="0" marR="0" rtl="0" algn="l">
              <a:lnSpc>
                <a:spcPct val="100000"/>
              </a:lnSpc>
              <a:spcBef>
                <a:spcPts val="0"/>
              </a:spcBef>
              <a:spcAft>
                <a:spcPts val="0"/>
              </a:spcAft>
              <a:buNone/>
            </a:pPr>
            <a:r>
              <a:t/>
            </a:r>
            <a:endParaRPr sz="1700"/>
          </a:p>
          <a:p>
            <a:pPr indent="0" lvl="0" marL="228600" marR="0" rtl="0" algn="l">
              <a:lnSpc>
                <a:spcPct val="100000"/>
              </a:lnSpc>
              <a:spcBef>
                <a:spcPts val="0"/>
              </a:spcBef>
              <a:spcAft>
                <a:spcPts val="0"/>
              </a:spcAft>
              <a:buNone/>
            </a:pPr>
            <a:r>
              <a:t/>
            </a:r>
            <a:endParaRPr sz="1700"/>
          </a:p>
          <a:p>
            <a:pPr indent="0" lvl="0" marL="228600" marR="0" rtl="0" algn="l">
              <a:lnSpc>
                <a:spcPct val="100000"/>
              </a:lnSpc>
              <a:spcBef>
                <a:spcPts val="0"/>
              </a:spcBef>
              <a:spcAft>
                <a:spcPts val="0"/>
              </a:spcAft>
              <a:buNone/>
            </a:pPr>
            <a:r>
              <a:t/>
            </a:r>
            <a:endParaRPr sz="1700"/>
          </a:p>
          <a:p>
            <a:pPr indent="0" lvl="0" marL="228600" marR="0" rtl="0" algn="l">
              <a:lnSpc>
                <a:spcPct val="100000"/>
              </a:lnSpc>
              <a:spcBef>
                <a:spcPts val="0"/>
              </a:spcBef>
              <a:spcAft>
                <a:spcPts val="0"/>
              </a:spcAft>
              <a:buNone/>
            </a:pPr>
            <a:r>
              <a:t/>
            </a:r>
            <a:endParaRPr sz="1700"/>
          </a:p>
          <a:p>
            <a:pPr indent="0" lvl="0" marL="0" marR="0" rtl="0" algn="l">
              <a:lnSpc>
                <a:spcPct val="100000"/>
              </a:lnSpc>
              <a:spcBef>
                <a:spcPts val="0"/>
              </a:spcBef>
              <a:spcAft>
                <a:spcPts val="0"/>
              </a:spcAft>
              <a:buNone/>
            </a:pPr>
            <a:r>
              <a:t/>
            </a:r>
            <a:endParaRPr sz="1700"/>
          </a:p>
        </p:txBody>
      </p:sp>
      <p:sp>
        <p:nvSpPr>
          <p:cNvPr id="174" name="Google Shape;174;p20"/>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75" name="Google Shape;175;p20"/>
          <p:cNvPicPr preferRelativeResize="0"/>
          <p:nvPr/>
        </p:nvPicPr>
        <p:blipFill>
          <a:blip r:embed="rId4">
            <a:alphaModFix/>
          </a:blip>
          <a:stretch>
            <a:fillRect/>
          </a:stretch>
        </p:blipFill>
        <p:spPr>
          <a:xfrm>
            <a:off x="380050" y="1006474"/>
            <a:ext cx="3482325" cy="5197625"/>
          </a:xfrm>
          <a:prstGeom prst="rect">
            <a:avLst/>
          </a:prstGeom>
          <a:noFill/>
          <a:ln>
            <a:noFill/>
          </a:ln>
        </p:spPr>
      </p:pic>
      <p:pic>
        <p:nvPicPr>
          <p:cNvPr id="176" name="Google Shape;176;p20"/>
          <p:cNvPicPr preferRelativeResize="0"/>
          <p:nvPr/>
        </p:nvPicPr>
        <p:blipFill>
          <a:blip r:embed="rId5">
            <a:alphaModFix/>
          </a:blip>
          <a:stretch>
            <a:fillRect/>
          </a:stretch>
        </p:blipFill>
        <p:spPr>
          <a:xfrm>
            <a:off x="3961325" y="992750"/>
            <a:ext cx="3251925" cy="5334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could the squad model play a role in improvements for the second half of 2020</a:t>
            </a:r>
            <a:endParaRPr/>
          </a:p>
        </p:txBody>
      </p:sp>
      <p:sp>
        <p:nvSpPr>
          <p:cNvPr id="183" name="Google Shape;183;p21"/>
          <p:cNvSpPr txBox="1"/>
          <p:nvPr>
            <p:ph idx="1" type="subTitle"/>
          </p:nvPr>
        </p:nvSpPr>
        <p:spPr>
          <a:xfrm>
            <a:off x="458725" y="1027675"/>
            <a:ext cx="11274600" cy="5150700"/>
          </a:xfrm>
          <a:prstGeom prst="rect">
            <a:avLst/>
          </a:prstGeom>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a:t>A squad is an </a:t>
            </a:r>
            <a:r>
              <a:rPr b="1" lang="en-US" sz="1700" u="sng"/>
              <a:t>autonomous</a:t>
            </a:r>
            <a:r>
              <a:rPr lang="en-US" sz="1700"/>
              <a:t> team of product, engineering, qa and business analysts who serve </a:t>
            </a:r>
            <a:r>
              <a:rPr b="1" lang="en-US" sz="1700" u="sng"/>
              <a:t>a single business area</a:t>
            </a:r>
            <a:r>
              <a:rPr lang="en-US" sz="1700"/>
              <a:t>.  What goals would be achieved by forming squads:</a:t>
            </a:r>
            <a:endParaRPr sz="1700"/>
          </a:p>
          <a:p>
            <a:pPr indent="0" lvl="0" marL="0" rtl="0" algn="l">
              <a:lnSpc>
                <a:spcPct val="115000"/>
              </a:lnSpc>
              <a:spcBef>
                <a:spcPts val="1000"/>
              </a:spcBef>
              <a:spcAft>
                <a:spcPts val="0"/>
              </a:spcAft>
              <a:buNone/>
            </a:pPr>
            <a:r>
              <a:rPr lang="en-US" sz="1700">
                <a:highlight>
                  <a:srgbClr val="FF9900"/>
                </a:highlight>
              </a:rPr>
              <a:t>Business engagement and alignment</a:t>
            </a:r>
            <a:endParaRPr sz="1700">
              <a:highlight>
                <a:srgbClr val="FF9900"/>
              </a:highlight>
            </a:endParaRPr>
          </a:p>
          <a:p>
            <a:pPr indent="-336550" lvl="0" marL="457200" rtl="0" algn="l">
              <a:lnSpc>
                <a:spcPct val="115000"/>
              </a:lnSpc>
              <a:spcBef>
                <a:spcPts val="1000"/>
              </a:spcBef>
              <a:spcAft>
                <a:spcPts val="0"/>
              </a:spcAft>
              <a:buSzPts val="1700"/>
              <a:buChar char="•"/>
            </a:pPr>
            <a:r>
              <a:rPr lang="en-US" sz="1700"/>
              <a:t>Tighter alignment between all team members and business</a:t>
            </a:r>
            <a:endParaRPr sz="1700"/>
          </a:p>
          <a:p>
            <a:pPr indent="-336550" lvl="0" marL="457200" rtl="0" algn="l">
              <a:lnSpc>
                <a:spcPct val="115000"/>
              </a:lnSpc>
              <a:spcBef>
                <a:spcPts val="0"/>
              </a:spcBef>
              <a:spcAft>
                <a:spcPts val="0"/>
              </a:spcAft>
              <a:buSzPts val="1700"/>
              <a:buChar char="•"/>
            </a:pPr>
            <a:r>
              <a:rPr lang="en-US" sz="1700"/>
              <a:t>Define own mission, product strategy, short term goals</a:t>
            </a:r>
            <a:r>
              <a:rPr lang="en-US" sz="1700"/>
              <a:t> and business KPIs for each squad</a:t>
            </a:r>
            <a:endParaRPr sz="1700"/>
          </a:p>
          <a:p>
            <a:pPr indent="0" lvl="0" marL="0" rtl="0" algn="l">
              <a:lnSpc>
                <a:spcPct val="115000"/>
              </a:lnSpc>
              <a:spcBef>
                <a:spcPts val="1000"/>
              </a:spcBef>
              <a:spcAft>
                <a:spcPts val="0"/>
              </a:spcAft>
              <a:buNone/>
            </a:pPr>
            <a:r>
              <a:rPr lang="en-US" sz="1700">
                <a:highlight>
                  <a:srgbClr val="FFFF00"/>
                </a:highlight>
              </a:rPr>
              <a:t>Team related benefits</a:t>
            </a:r>
            <a:endParaRPr sz="1700">
              <a:highlight>
                <a:srgbClr val="FFFF00"/>
              </a:highlight>
            </a:endParaRPr>
          </a:p>
          <a:p>
            <a:pPr indent="-336550" lvl="0" marL="457200" rtl="0" algn="l">
              <a:lnSpc>
                <a:spcPct val="115000"/>
              </a:lnSpc>
              <a:spcBef>
                <a:spcPts val="1000"/>
              </a:spcBef>
              <a:spcAft>
                <a:spcPts val="0"/>
              </a:spcAft>
              <a:buSzPts val="1700"/>
              <a:buChar char="•"/>
            </a:pPr>
            <a:r>
              <a:rPr lang="en-US" sz="1700"/>
              <a:t>Operate autonomously covering</a:t>
            </a:r>
            <a:endParaRPr sz="1700"/>
          </a:p>
          <a:p>
            <a:pPr indent="-336550" lvl="1" marL="914400" rtl="0" algn="l">
              <a:lnSpc>
                <a:spcPct val="115000"/>
              </a:lnSpc>
              <a:spcBef>
                <a:spcPts val="0"/>
              </a:spcBef>
              <a:spcAft>
                <a:spcPts val="0"/>
              </a:spcAft>
              <a:buSzPts val="1700"/>
              <a:buChar char="•"/>
            </a:pPr>
            <a:r>
              <a:rPr lang="en-US" sz="1700"/>
              <a:t>Development cycle (Design, Develop)</a:t>
            </a:r>
            <a:endParaRPr sz="1700"/>
          </a:p>
          <a:p>
            <a:pPr indent="-336550" lvl="1" marL="914400" rtl="0" algn="l">
              <a:lnSpc>
                <a:spcPct val="115000"/>
              </a:lnSpc>
              <a:spcBef>
                <a:spcPts val="0"/>
              </a:spcBef>
              <a:spcAft>
                <a:spcPts val="0"/>
              </a:spcAft>
              <a:buSzPts val="1700"/>
              <a:buChar char="•"/>
            </a:pPr>
            <a:r>
              <a:rPr lang="en-US" sz="1700"/>
              <a:t>Release process (Deploy)</a:t>
            </a:r>
            <a:endParaRPr sz="1700"/>
          </a:p>
          <a:p>
            <a:pPr indent="-336550" lvl="1" marL="914400" rtl="0" algn="l">
              <a:lnSpc>
                <a:spcPct val="115000"/>
              </a:lnSpc>
              <a:spcBef>
                <a:spcPts val="0"/>
              </a:spcBef>
              <a:spcAft>
                <a:spcPts val="0"/>
              </a:spcAft>
              <a:buSzPts val="1700"/>
              <a:buChar char="•"/>
            </a:pPr>
            <a:r>
              <a:rPr lang="en-US" sz="1700"/>
              <a:t>Integrated product and technical support (Maintenance)</a:t>
            </a:r>
            <a:endParaRPr sz="1700"/>
          </a:p>
          <a:p>
            <a:pPr indent="-336550" lvl="0" marL="457200" rtl="0" algn="l">
              <a:lnSpc>
                <a:spcPct val="115000"/>
              </a:lnSpc>
              <a:spcBef>
                <a:spcPts val="0"/>
              </a:spcBef>
              <a:spcAft>
                <a:spcPts val="0"/>
              </a:spcAft>
              <a:buSzPts val="1700"/>
              <a:buChar char="•"/>
            </a:pPr>
            <a:r>
              <a:rPr lang="en-US" sz="1700"/>
              <a:t>All team members focus on what problem to solve </a:t>
            </a:r>
            <a:r>
              <a:rPr lang="en-US" sz="1700"/>
              <a:t>relevant to the business area</a:t>
            </a:r>
            <a:endParaRPr sz="1700"/>
          </a:p>
          <a:p>
            <a:pPr indent="-336550" lvl="0" marL="457200" rtl="0" algn="l">
              <a:lnSpc>
                <a:spcPct val="115000"/>
              </a:lnSpc>
              <a:spcBef>
                <a:spcPts val="0"/>
              </a:spcBef>
              <a:spcAft>
                <a:spcPts val="0"/>
              </a:spcAft>
              <a:buSzPts val="1700"/>
              <a:buChar char="•"/>
            </a:pPr>
            <a:r>
              <a:rPr lang="en-US" sz="1700"/>
              <a:t>Deepen expertise of all team members in relevant areas </a:t>
            </a:r>
            <a:endParaRPr sz="1700"/>
          </a:p>
          <a:p>
            <a:pPr indent="-336550" lvl="0" marL="457200" rtl="0" algn="l">
              <a:lnSpc>
                <a:spcPct val="115000"/>
              </a:lnSpc>
              <a:spcBef>
                <a:spcPts val="0"/>
              </a:spcBef>
              <a:spcAft>
                <a:spcPts val="0"/>
              </a:spcAft>
              <a:buSzPts val="1700"/>
              <a:buChar char="•"/>
            </a:pPr>
            <a:r>
              <a:rPr lang="en-US" sz="1700"/>
              <a:t>Drive architectural improvements that support independent releases by squads</a:t>
            </a:r>
            <a:endParaRPr sz="1700"/>
          </a:p>
          <a:p>
            <a:pPr indent="-336550" lvl="0" marL="457200" rtl="0" algn="l">
              <a:lnSpc>
                <a:spcPct val="115000"/>
              </a:lnSpc>
              <a:spcBef>
                <a:spcPts val="0"/>
              </a:spcBef>
              <a:spcAft>
                <a:spcPts val="0"/>
              </a:spcAft>
              <a:buSzPts val="1700"/>
              <a:buChar char="•"/>
            </a:pPr>
            <a:r>
              <a:rPr lang="en-US" sz="1700"/>
              <a:t>More efficient and predictable team member allocation</a:t>
            </a:r>
            <a:endParaRPr sz="1700"/>
          </a:p>
          <a:p>
            <a:pPr indent="-336550" lvl="0" marL="457200" rtl="0" algn="l">
              <a:lnSpc>
                <a:spcPct val="115000"/>
              </a:lnSpc>
              <a:spcBef>
                <a:spcPts val="0"/>
              </a:spcBef>
              <a:spcAft>
                <a:spcPts val="0"/>
              </a:spcAft>
              <a:buSzPts val="1700"/>
              <a:buChar char="•"/>
            </a:pPr>
            <a:r>
              <a:rPr lang="en-US" sz="1700"/>
              <a:t>Own definition of awesome!</a:t>
            </a:r>
            <a:endParaRPr sz="1700"/>
          </a:p>
          <a:p>
            <a:pPr indent="0" lvl="0" marL="0" rtl="0" algn="l">
              <a:spcBef>
                <a:spcPts val="1000"/>
              </a:spcBef>
              <a:spcAft>
                <a:spcPts val="0"/>
              </a:spcAft>
              <a:buNone/>
            </a:pPr>
            <a:r>
              <a:t/>
            </a:r>
            <a:endParaRPr sz="1700"/>
          </a:p>
        </p:txBody>
      </p:sp>
      <p:sp>
        <p:nvSpPr>
          <p:cNvPr id="184" name="Google Shape;184;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5" name="Google Shape;185;p21"/>
          <p:cNvSpPr/>
          <p:nvPr/>
        </p:nvSpPr>
        <p:spPr>
          <a:xfrm>
            <a:off x="7473725" y="3137875"/>
            <a:ext cx="4076400" cy="1263300"/>
          </a:xfrm>
          <a:prstGeom prst="wedgeRoundRectCallout">
            <a:avLst>
              <a:gd fmla="val -64584" name="adj1"/>
              <a:gd fmla="val -513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Squads reading</a:t>
            </a:r>
            <a:endParaRPr/>
          </a:p>
          <a:p>
            <a:pPr indent="-292100" lvl="0" marL="457200" rtl="0" algn="l">
              <a:spcBef>
                <a:spcPts val="0"/>
              </a:spcBef>
              <a:spcAft>
                <a:spcPts val="0"/>
              </a:spcAft>
              <a:buSzPts val="1000"/>
              <a:buChar char="●"/>
            </a:pPr>
            <a:r>
              <a:rPr lang="en-US" sz="1000" u="sng">
                <a:solidFill>
                  <a:schemeClr val="hlink"/>
                </a:solidFill>
                <a:hlinkClick r:id="rId3"/>
              </a:rPr>
              <a:t>https://medium.com/@achardypm/agile-team-organisation-squads-chapters-tribes-and-guilds-80932ace0fdc</a:t>
            </a:r>
            <a:endParaRPr sz="1000"/>
          </a:p>
          <a:p>
            <a:pPr indent="-292100" lvl="0" marL="457200" rtl="0" algn="l">
              <a:spcBef>
                <a:spcPts val="0"/>
              </a:spcBef>
              <a:spcAft>
                <a:spcPts val="0"/>
              </a:spcAft>
              <a:buSzPts val="1000"/>
              <a:buChar char="●"/>
            </a:pPr>
            <a:r>
              <a:rPr lang="en-US" sz="1000" u="sng">
                <a:solidFill>
                  <a:schemeClr val="hlink"/>
                </a:solidFill>
                <a:hlinkClick r:id="rId4"/>
              </a:rPr>
              <a:t>https://labs.spotify.com/2014/03/27/spotify-engineering-culture-part-1/</a:t>
            </a:r>
            <a:r>
              <a:rPr lang="en-US" sz="1000"/>
              <a:t>  (nice 2x 15 min vids)</a:t>
            </a:r>
            <a:endParaRPr sz="1000"/>
          </a:p>
          <a:p>
            <a:pPr indent="-292100" lvl="0" marL="457200" rtl="0" algn="l">
              <a:spcBef>
                <a:spcPts val="0"/>
              </a:spcBef>
              <a:spcAft>
                <a:spcPts val="0"/>
              </a:spcAft>
              <a:buSzPts val="1000"/>
              <a:buChar char="●"/>
            </a:pPr>
            <a:r>
              <a:rPr lang="en-US" sz="1000" u="sng">
                <a:solidFill>
                  <a:schemeClr val="hlink"/>
                </a:solidFill>
                <a:hlinkClick r:id="rId5"/>
              </a:rPr>
              <a:t>https://www.productplan.com/product-squads/</a:t>
            </a:r>
            <a:r>
              <a:rPr lang="en-US" sz="1000"/>
              <a:t>   </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Customer Squad</a:t>
            </a:r>
            <a:endParaRPr/>
          </a:p>
        </p:txBody>
      </p:sp>
      <p:sp>
        <p:nvSpPr>
          <p:cNvPr id="192" name="Google Shape;192;p22"/>
          <p:cNvSpPr txBox="1"/>
          <p:nvPr>
            <p:ph idx="1" type="subTitle"/>
          </p:nvPr>
        </p:nvSpPr>
        <p:spPr>
          <a:xfrm>
            <a:off x="458725" y="1332475"/>
            <a:ext cx="56889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u="sng"/>
              <a:t>Product / Process Areas</a:t>
            </a:r>
            <a:endParaRPr sz="1700" u="sng"/>
          </a:p>
          <a:p>
            <a:pPr indent="-336550" lvl="0" marL="457200" marR="0" rtl="0" algn="l">
              <a:lnSpc>
                <a:spcPct val="115000"/>
              </a:lnSpc>
              <a:spcBef>
                <a:spcPts val="1000"/>
              </a:spcBef>
              <a:spcAft>
                <a:spcPts val="0"/>
              </a:spcAft>
              <a:buSzPts val="1700"/>
              <a:buChar char="•"/>
            </a:pPr>
            <a:r>
              <a:rPr lang="en-US" sz="1700"/>
              <a:t>Customer </a:t>
            </a:r>
            <a:r>
              <a:rPr lang="en-US" sz="1700"/>
              <a:t>Sales</a:t>
            </a:r>
            <a:endParaRPr sz="1700"/>
          </a:p>
          <a:p>
            <a:pPr indent="-336550" lvl="0" marL="457200" marR="0" rtl="0" algn="l">
              <a:lnSpc>
                <a:spcPct val="115000"/>
              </a:lnSpc>
              <a:spcBef>
                <a:spcPts val="0"/>
              </a:spcBef>
              <a:spcAft>
                <a:spcPts val="0"/>
              </a:spcAft>
              <a:buSzPts val="1700"/>
              <a:buChar char="•"/>
            </a:pPr>
            <a:r>
              <a:rPr lang="en-US" sz="1700"/>
              <a:t>Customer Support</a:t>
            </a:r>
            <a:endParaRPr sz="1700"/>
          </a:p>
          <a:p>
            <a:pPr indent="-336550" lvl="0" marL="457200" marR="0" rtl="0" algn="l">
              <a:lnSpc>
                <a:spcPct val="115000"/>
              </a:lnSpc>
              <a:spcBef>
                <a:spcPts val="0"/>
              </a:spcBef>
              <a:spcAft>
                <a:spcPts val="0"/>
              </a:spcAft>
              <a:buSzPts val="1700"/>
              <a:buChar char="•"/>
            </a:pPr>
            <a:r>
              <a:rPr lang="en-US" sz="1700"/>
              <a:t>Customer </a:t>
            </a:r>
            <a:r>
              <a:rPr lang="en-US" sz="1700"/>
              <a:t>Marketing</a:t>
            </a:r>
            <a:endParaRPr sz="1700"/>
          </a:p>
          <a:p>
            <a:pPr indent="-336550" lvl="0" marL="457200" marR="0" rtl="0" algn="l">
              <a:lnSpc>
                <a:spcPct val="115000"/>
              </a:lnSpc>
              <a:spcBef>
                <a:spcPts val="0"/>
              </a:spcBef>
              <a:spcAft>
                <a:spcPts val="0"/>
              </a:spcAft>
              <a:buSzPts val="1700"/>
              <a:buChar char="•"/>
            </a:pPr>
            <a:r>
              <a:rPr lang="en-US" sz="1700"/>
              <a:t>Customer Payments</a:t>
            </a:r>
            <a:endParaRPr sz="1700"/>
          </a:p>
          <a:p>
            <a:pPr indent="-336550" lvl="0" marL="457200" marR="0" rtl="0" algn="l">
              <a:lnSpc>
                <a:spcPct val="115000"/>
              </a:lnSpc>
              <a:spcBef>
                <a:spcPts val="0"/>
              </a:spcBef>
              <a:spcAft>
                <a:spcPts val="0"/>
              </a:spcAft>
              <a:buSzPts val="1700"/>
              <a:buChar char="•"/>
            </a:pPr>
            <a:r>
              <a:rPr lang="en-US" sz="1700"/>
              <a:t>Customer Financing</a:t>
            </a:r>
            <a:endParaRPr sz="1700"/>
          </a:p>
          <a:p>
            <a:pPr indent="0" lvl="0" marL="0" rtl="0" algn="l">
              <a:lnSpc>
                <a:spcPct val="115000"/>
              </a:lnSpc>
              <a:spcBef>
                <a:spcPts val="1000"/>
              </a:spcBef>
              <a:spcAft>
                <a:spcPts val="0"/>
              </a:spcAft>
              <a:buNone/>
            </a:pPr>
            <a:r>
              <a:rPr lang="en-US" sz="1700" u="sng"/>
              <a:t>Products supported today</a:t>
            </a:r>
            <a:endParaRPr sz="1700" u="sng"/>
          </a:p>
          <a:p>
            <a:pPr indent="-336550" lvl="0" marL="457200" rtl="0" algn="l">
              <a:lnSpc>
                <a:spcPct val="115000"/>
              </a:lnSpc>
              <a:spcBef>
                <a:spcPts val="1000"/>
              </a:spcBef>
              <a:spcAft>
                <a:spcPts val="0"/>
              </a:spcAft>
              <a:buSzPts val="1700"/>
              <a:buChar char="•"/>
            </a:pPr>
            <a:r>
              <a:rPr lang="en-US" sz="1700"/>
              <a:t>KOKOpoint (customer elements), myKOKO </a:t>
            </a:r>
            <a:endParaRPr sz="1700"/>
          </a:p>
          <a:p>
            <a:pPr indent="-336550" lvl="0" marL="457200" rtl="0" algn="l">
              <a:lnSpc>
                <a:spcPct val="115000"/>
              </a:lnSpc>
              <a:spcBef>
                <a:spcPts val="0"/>
              </a:spcBef>
              <a:spcAft>
                <a:spcPts val="0"/>
              </a:spcAft>
              <a:buSzPts val="1700"/>
              <a:buChar char="•"/>
            </a:pPr>
            <a:r>
              <a:rPr lang="en-US" sz="1700"/>
              <a:t>KOKO Admin for CC and Marketing</a:t>
            </a:r>
            <a:endParaRPr sz="1700"/>
          </a:p>
          <a:p>
            <a:pPr indent="-336550" lvl="0" marL="457200" rtl="0" algn="l">
              <a:lnSpc>
                <a:spcPct val="115000"/>
              </a:lnSpc>
              <a:spcBef>
                <a:spcPts val="0"/>
              </a:spcBef>
              <a:spcAft>
                <a:spcPts val="0"/>
              </a:spcAft>
              <a:buSzPts val="1700"/>
              <a:buChar char="•"/>
            </a:pPr>
            <a:r>
              <a:rPr lang="en-US" sz="1700"/>
              <a:t>KDM and DMP for fuels</a:t>
            </a:r>
            <a:endParaRPr sz="1700"/>
          </a:p>
          <a:p>
            <a:pPr indent="-336550" lvl="0" marL="457200" rtl="0" algn="l">
              <a:lnSpc>
                <a:spcPct val="115000"/>
              </a:lnSpc>
              <a:spcBef>
                <a:spcPts val="0"/>
              </a:spcBef>
              <a:spcAft>
                <a:spcPts val="0"/>
              </a:spcAft>
              <a:buSzPts val="1700"/>
              <a:buChar char="•"/>
            </a:pPr>
            <a:r>
              <a:rPr lang="en-US" sz="1700"/>
              <a:t>VoIP Call Centre</a:t>
            </a:r>
            <a:endParaRPr sz="1700"/>
          </a:p>
          <a:p>
            <a:pPr indent="-336550" lvl="0" marL="457200" rtl="0" algn="l">
              <a:lnSpc>
                <a:spcPct val="115000"/>
              </a:lnSpc>
              <a:spcBef>
                <a:spcPts val="0"/>
              </a:spcBef>
              <a:spcAft>
                <a:spcPts val="0"/>
              </a:spcAft>
              <a:buSzPts val="1700"/>
              <a:buChar char="•"/>
            </a:pPr>
            <a:r>
              <a:rPr lang="en-US" sz="1700"/>
              <a:t>Zendesk for customer support</a:t>
            </a:r>
            <a:endParaRPr sz="1700"/>
          </a:p>
          <a:p>
            <a:pPr indent="-336550" lvl="0" marL="457200" rtl="0" algn="l">
              <a:lnSpc>
                <a:spcPct val="115000"/>
              </a:lnSpc>
              <a:spcBef>
                <a:spcPts val="0"/>
              </a:spcBef>
              <a:spcAft>
                <a:spcPts val="0"/>
              </a:spcAft>
              <a:buSzPts val="1700"/>
              <a:buChar char="•"/>
            </a:pPr>
            <a:r>
              <a:rPr lang="en-US" sz="1700"/>
              <a:t>KSPS for customers</a:t>
            </a:r>
            <a:endParaRPr sz="1700"/>
          </a:p>
        </p:txBody>
      </p:sp>
      <p:sp>
        <p:nvSpPr>
          <p:cNvPr id="193" name="Google Shape;193;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4" name="Google Shape;194;p22"/>
          <p:cNvSpPr txBox="1"/>
          <p:nvPr>
            <p:ph idx="1" type="subTitle"/>
          </p:nvPr>
        </p:nvSpPr>
        <p:spPr>
          <a:xfrm>
            <a:off x="6270775" y="1332475"/>
            <a:ext cx="5688900" cy="4851900"/>
          </a:xfrm>
          <a:prstGeom prst="rect">
            <a:avLst/>
          </a:prstGeom>
          <a:ln>
            <a:noFill/>
          </a:ln>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u="sng"/>
              <a:t>Team members:</a:t>
            </a:r>
            <a:endParaRPr sz="1700" u="sng"/>
          </a:p>
          <a:p>
            <a:pPr indent="-336550" lvl="0" marL="457200" marR="0" rtl="0" algn="l">
              <a:lnSpc>
                <a:spcPct val="115000"/>
              </a:lnSpc>
              <a:spcBef>
                <a:spcPts val="1000"/>
              </a:spcBef>
              <a:spcAft>
                <a:spcPts val="0"/>
              </a:spcAft>
              <a:buSzPts val="1700"/>
              <a:buChar char="•"/>
            </a:pPr>
            <a:r>
              <a:rPr i="1" lang="en-US" sz="1700"/>
              <a:t>Product</a:t>
            </a:r>
            <a:r>
              <a:rPr lang="en-US" sz="1700"/>
              <a:t>: </a:t>
            </a:r>
            <a:r>
              <a:rPr b="1" lang="en-US" sz="1700"/>
              <a:t>Alice</a:t>
            </a:r>
            <a:r>
              <a:rPr lang="en-US" sz="1700"/>
              <a:t>, Nyawira, Billy</a:t>
            </a:r>
            <a:endParaRPr sz="1700"/>
          </a:p>
          <a:p>
            <a:pPr indent="-336550" lvl="0" marL="457200" marR="0" rtl="0" algn="l">
              <a:lnSpc>
                <a:spcPct val="115000"/>
              </a:lnSpc>
              <a:spcBef>
                <a:spcPts val="0"/>
              </a:spcBef>
              <a:spcAft>
                <a:spcPts val="0"/>
              </a:spcAft>
              <a:buSzPts val="1700"/>
              <a:buChar char="•"/>
            </a:pPr>
            <a:r>
              <a:rPr i="1" lang="en-US" sz="1700"/>
              <a:t>Android</a:t>
            </a:r>
            <a:r>
              <a:rPr lang="en-US" sz="1700"/>
              <a:t>: Rowland, Isaac</a:t>
            </a:r>
            <a:endParaRPr sz="1700"/>
          </a:p>
          <a:p>
            <a:pPr indent="-336550" lvl="0" marL="457200" marR="0" rtl="0" algn="l">
              <a:lnSpc>
                <a:spcPct val="115000"/>
              </a:lnSpc>
              <a:spcBef>
                <a:spcPts val="0"/>
              </a:spcBef>
              <a:spcAft>
                <a:spcPts val="0"/>
              </a:spcAft>
              <a:buSzPts val="1700"/>
              <a:buChar char="•"/>
            </a:pPr>
            <a:r>
              <a:rPr i="1" lang="en-US" sz="1700"/>
              <a:t>Server</a:t>
            </a:r>
            <a:r>
              <a:rPr lang="en-US" sz="1700"/>
              <a:t>: Heet, Davinder, Akshay, Renuka</a:t>
            </a:r>
            <a:endParaRPr sz="1700"/>
          </a:p>
          <a:p>
            <a:pPr indent="-336550" lvl="0" marL="457200" marR="0" rtl="0" algn="l">
              <a:lnSpc>
                <a:spcPct val="115000"/>
              </a:lnSpc>
              <a:spcBef>
                <a:spcPts val="0"/>
              </a:spcBef>
              <a:spcAft>
                <a:spcPts val="0"/>
              </a:spcAft>
              <a:buSzPts val="1700"/>
              <a:buChar char="•"/>
            </a:pPr>
            <a:r>
              <a:rPr i="1" lang="en-US" sz="1700"/>
              <a:t>Quality</a:t>
            </a:r>
            <a:r>
              <a:rPr lang="en-US" sz="1700"/>
              <a:t>: Uday, Margaret, Quentin </a:t>
            </a:r>
            <a:endParaRPr sz="1700"/>
          </a:p>
          <a:p>
            <a:pPr indent="-336550" lvl="0" marL="457200" rtl="0" algn="l">
              <a:lnSpc>
                <a:spcPct val="115000"/>
              </a:lnSpc>
              <a:spcBef>
                <a:spcPts val="0"/>
              </a:spcBef>
              <a:spcAft>
                <a:spcPts val="0"/>
              </a:spcAft>
              <a:buSzPts val="1700"/>
              <a:buChar char="•"/>
            </a:pPr>
            <a:r>
              <a:rPr i="1" lang="en-US" sz="1700"/>
              <a:t>User experience</a:t>
            </a:r>
            <a:r>
              <a:rPr lang="en-US" sz="1700"/>
              <a:t>: Rahul</a:t>
            </a:r>
            <a:endParaRPr sz="1700"/>
          </a:p>
          <a:p>
            <a:pPr indent="0" lvl="0" marL="0" rtl="0" algn="l">
              <a:spcBef>
                <a:spcPts val="1000"/>
              </a:spcBef>
              <a:spcAft>
                <a:spcPts val="0"/>
              </a:spcAft>
              <a:buNone/>
            </a:pPr>
            <a:r>
              <a:t/>
            </a:r>
            <a:endParaRPr sz="1700"/>
          </a:p>
          <a:p>
            <a:pPr indent="0" lvl="0" marL="0" rtl="0" algn="l">
              <a:lnSpc>
                <a:spcPct val="115000"/>
              </a:lnSpc>
              <a:spcBef>
                <a:spcPts val="1000"/>
              </a:spcBef>
              <a:spcAft>
                <a:spcPts val="0"/>
              </a:spcAft>
              <a:buClr>
                <a:schemeClr val="dk1"/>
              </a:buClr>
              <a:buSzPts val="1100"/>
              <a:buFont typeface="Arial"/>
              <a:buNone/>
            </a:pPr>
            <a:r>
              <a:rPr lang="en-US" sz="1700" u="sng"/>
              <a:t>Concerned departments</a:t>
            </a:r>
            <a:endParaRPr sz="1700" u="sng"/>
          </a:p>
          <a:p>
            <a:pPr indent="-336550" lvl="0" marL="457200" rtl="0" algn="l">
              <a:lnSpc>
                <a:spcPct val="115000"/>
              </a:lnSpc>
              <a:spcBef>
                <a:spcPts val="1000"/>
              </a:spcBef>
              <a:spcAft>
                <a:spcPts val="0"/>
              </a:spcAft>
              <a:buSzPts val="1700"/>
              <a:buChar char="•"/>
            </a:pPr>
            <a:r>
              <a:rPr lang="en-US" sz="1700"/>
              <a:t>Customer Sales</a:t>
            </a:r>
            <a:endParaRPr sz="1700"/>
          </a:p>
          <a:p>
            <a:pPr indent="-336550" lvl="0" marL="457200" rtl="0" algn="l">
              <a:lnSpc>
                <a:spcPct val="115000"/>
              </a:lnSpc>
              <a:spcBef>
                <a:spcPts val="0"/>
              </a:spcBef>
              <a:spcAft>
                <a:spcPts val="0"/>
              </a:spcAft>
              <a:buSzPts val="1700"/>
              <a:buChar char="•"/>
            </a:pPr>
            <a:r>
              <a:rPr lang="en-US" sz="1700"/>
              <a:t>Customer Care</a:t>
            </a:r>
            <a:endParaRPr sz="1700"/>
          </a:p>
          <a:p>
            <a:pPr indent="-336550" lvl="0" marL="457200" rtl="0" algn="l">
              <a:lnSpc>
                <a:spcPct val="115000"/>
              </a:lnSpc>
              <a:spcBef>
                <a:spcPts val="0"/>
              </a:spcBef>
              <a:spcAft>
                <a:spcPts val="0"/>
              </a:spcAft>
              <a:buSzPts val="1700"/>
              <a:buChar char="•"/>
            </a:pPr>
            <a:r>
              <a:rPr lang="en-US" sz="1700"/>
              <a:t>Marketing</a:t>
            </a:r>
            <a:endParaRPr sz="1700"/>
          </a:p>
          <a:p>
            <a:pPr indent="-336550" lvl="0" marL="457200" rtl="0" algn="l">
              <a:lnSpc>
                <a:spcPct val="115000"/>
              </a:lnSpc>
              <a:spcBef>
                <a:spcPts val="0"/>
              </a:spcBef>
              <a:spcAft>
                <a:spcPts val="0"/>
              </a:spcAft>
              <a:buSzPts val="1700"/>
              <a:buChar char="•"/>
            </a:pPr>
            <a:r>
              <a:rPr lang="en-US" sz="1700"/>
              <a:t>Finance</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00275" y="10979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Network Ops &amp; Fuel Supply Squad</a:t>
            </a:r>
            <a:endParaRPr/>
          </a:p>
        </p:txBody>
      </p:sp>
      <p:sp>
        <p:nvSpPr>
          <p:cNvPr id="201" name="Google Shape;201;p23"/>
          <p:cNvSpPr txBox="1"/>
          <p:nvPr>
            <p:ph idx="1" type="subTitle"/>
          </p:nvPr>
        </p:nvSpPr>
        <p:spPr>
          <a:xfrm>
            <a:off x="458725" y="1332475"/>
            <a:ext cx="56889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u="sng"/>
              <a:t>Product / Process Areas </a:t>
            </a:r>
            <a:endParaRPr sz="1700" u="sng"/>
          </a:p>
          <a:p>
            <a:pPr indent="-336550" lvl="0" marL="457200" marR="0" rtl="0" algn="l">
              <a:lnSpc>
                <a:spcPct val="115000"/>
              </a:lnSpc>
              <a:spcBef>
                <a:spcPts val="1000"/>
              </a:spcBef>
              <a:spcAft>
                <a:spcPts val="0"/>
              </a:spcAft>
              <a:buSzPts val="1700"/>
              <a:buChar char="•"/>
            </a:pPr>
            <a:r>
              <a:rPr lang="en-US" sz="1700"/>
              <a:t>Fuel distribution</a:t>
            </a:r>
            <a:endParaRPr sz="1700"/>
          </a:p>
          <a:p>
            <a:pPr indent="-336550" lvl="0" marL="457200" marR="0" rtl="0" algn="l">
              <a:lnSpc>
                <a:spcPct val="115000"/>
              </a:lnSpc>
              <a:spcBef>
                <a:spcPts val="0"/>
              </a:spcBef>
              <a:spcAft>
                <a:spcPts val="0"/>
              </a:spcAft>
              <a:buSzPts val="1700"/>
              <a:buChar char="•"/>
            </a:pPr>
            <a:r>
              <a:rPr lang="en-US" sz="1700"/>
              <a:t>Network operations, monitoring and maintenance</a:t>
            </a:r>
            <a:endParaRPr sz="1700"/>
          </a:p>
          <a:p>
            <a:pPr indent="-336550" lvl="0" marL="457200" rtl="0" algn="l">
              <a:lnSpc>
                <a:spcPct val="115000"/>
              </a:lnSpc>
              <a:spcBef>
                <a:spcPts val="0"/>
              </a:spcBef>
              <a:spcAft>
                <a:spcPts val="0"/>
              </a:spcAft>
              <a:buSzPts val="1700"/>
              <a:buChar char="•"/>
            </a:pPr>
            <a:r>
              <a:rPr lang="en-US" sz="1700"/>
              <a:t>KP / STS / SDS vXX design, maintenance &amp; upgrades</a:t>
            </a:r>
            <a:endParaRPr sz="1700"/>
          </a:p>
          <a:p>
            <a:pPr indent="-336550" lvl="0" marL="457200" marR="0" rtl="0" algn="l">
              <a:lnSpc>
                <a:spcPct val="115000"/>
              </a:lnSpc>
              <a:spcBef>
                <a:spcPts val="0"/>
              </a:spcBef>
              <a:spcAft>
                <a:spcPts val="0"/>
              </a:spcAft>
              <a:buSzPts val="1700"/>
              <a:buChar char="•"/>
            </a:pPr>
            <a:r>
              <a:rPr lang="en-US" sz="1700"/>
              <a:t>VIVO support</a:t>
            </a:r>
            <a:endParaRPr sz="1700"/>
          </a:p>
          <a:p>
            <a:pPr indent="0" lvl="0" marL="0" rtl="0" algn="l">
              <a:lnSpc>
                <a:spcPct val="115000"/>
              </a:lnSpc>
              <a:spcBef>
                <a:spcPts val="1000"/>
              </a:spcBef>
              <a:spcAft>
                <a:spcPts val="0"/>
              </a:spcAft>
              <a:buNone/>
            </a:pPr>
            <a:r>
              <a:rPr lang="en-US" sz="1700" u="sng"/>
              <a:t>Products supported today</a:t>
            </a:r>
            <a:endParaRPr sz="1700" u="sng"/>
          </a:p>
          <a:p>
            <a:pPr indent="-336550" lvl="0" marL="457200" rtl="0" algn="l">
              <a:lnSpc>
                <a:spcPct val="115000"/>
              </a:lnSpc>
              <a:spcBef>
                <a:spcPts val="1000"/>
              </a:spcBef>
              <a:spcAft>
                <a:spcPts val="0"/>
              </a:spcAft>
              <a:buSzPts val="1700"/>
              <a:buChar char="•"/>
            </a:pPr>
            <a:r>
              <a:rPr lang="en-US" sz="1700"/>
              <a:t>KOKOpoint SW (fuels elements) and HW</a:t>
            </a:r>
            <a:endParaRPr sz="1700"/>
          </a:p>
          <a:p>
            <a:pPr indent="-336550" lvl="0" marL="457200" rtl="0" algn="l">
              <a:lnSpc>
                <a:spcPct val="115000"/>
              </a:lnSpc>
              <a:spcBef>
                <a:spcPts val="0"/>
              </a:spcBef>
              <a:spcAft>
                <a:spcPts val="0"/>
              </a:spcAft>
              <a:buSzPts val="1700"/>
              <a:buChar char="•"/>
            </a:pPr>
            <a:r>
              <a:rPr lang="en-US" sz="1700"/>
              <a:t>Tanker and depot SW and HW</a:t>
            </a:r>
            <a:endParaRPr sz="1700"/>
          </a:p>
          <a:p>
            <a:pPr indent="-336550" lvl="0" marL="457200" rtl="0" algn="l">
              <a:lnSpc>
                <a:spcPct val="115000"/>
              </a:lnSpc>
              <a:spcBef>
                <a:spcPts val="0"/>
              </a:spcBef>
              <a:spcAft>
                <a:spcPts val="0"/>
              </a:spcAft>
              <a:buSzPts val="1700"/>
              <a:buChar char="•"/>
            </a:pPr>
            <a:r>
              <a:rPr lang="en-US" sz="1700"/>
              <a:t>KOKO Admin for Fuel distribution</a:t>
            </a:r>
            <a:endParaRPr sz="1700"/>
          </a:p>
          <a:p>
            <a:pPr indent="-336550" lvl="0" marL="457200" rtl="0" algn="l">
              <a:lnSpc>
                <a:spcPct val="115000"/>
              </a:lnSpc>
              <a:spcBef>
                <a:spcPts val="0"/>
              </a:spcBef>
              <a:spcAft>
                <a:spcPts val="0"/>
              </a:spcAft>
              <a:buSzPts val="1700"/>
              <a:buChar char="•"/>
            </a:pPr>
            <a:r>
              <a:rPr lang="en-US" sz="1700"/>
              <a:t>KOKO Admin for Network Operations</a:t>
            </a:r>
            <a:endParaRPr sz="1700"/>
          </a:p>
          <a:p>
            <a:pPr indent="-336550" lvl="0" marL="457200" rtl="0" algn="l">
              <a:lnSpc>
                <a:spcPct val="115000"/>
              </a:lnSpc>
              <a:spcBef>
                <a:spcPts val="0"/>
              </a:spcBef>
              <a:spcAft>
                <a:spcPts val="0"/>
              </a:spcAft>
              <a:buSzPts val="1700"/>
              <a:buChar char="•"/>
            </a:pPr>
            <a:r>
              <a:rPr lang="en-US" sz="1700"/>
              <a:t>Grafana</a:t>
            </a:r>
            <a:endParaRPr sz="1700"/>
          </a:p>
          <a:p>
            <a:pPr indent="-336550" lvl="0" marL="457200" rtl="0" algn="l">
              <a:lnSpc>
                <a:spcPct val="115000"/>
              </a:lnSpc>
              <a:spcBef>
                <a:spcPts val="0"/>
              </a:spcBef>
              <a:spcAft>
                <a:spcPts val="0"/>
              </a:spcAft>
              <a:buSzPts val="1700"/>
              <a:buChar char="•"/>
            </a:pPr>
            <a:r>
              <a:rPr lang="en-US" sz="1700"/>
              <a:t>KSPS for fuels</a:t>
            </a:r>
            <a:endParaRPr sz="1700"/>
          </a:p>
          <a:p>
            <a:pPr indent="0" lvl="0" marL="0" rtl="0" algn="l">
              <a:spcBef>
                <a:spcPts val="1000"/>
              </a:spcBef>
              <a:spcAft>
                <a:spcPts val="0"/>
              </a:spcAft>
              <a:buNone/>
            </a:pPr>
            <a:r>
              <a:t/>
            </a:r>
            <a:endParaRPr sz="1700"/>
          </a:p>
        </p:txBody>
      </p:sp>
      <p:sp>
        <p:nvSpPr>
          <p:cNvPr id="202" name="Google Shape;202;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3" name="Google Shape;203;p23"/>
          <p:cNvSpPr txBox="1"/>
          <p:nvPr>
            <p:ph idx="1" type="subTitle"/>
          </p:nvPr>
        </p:nvSpPr>
        <p:spPr>
          <a:xfrm>
            <a:off x="6270775" y="1332475"/>
            <a:ext cx="56889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u="sng"/>
              <a:t>Team members:</a:t>
            </a:r>
            <a:endParaRPr sz="1700" u="sng"/>
          </a:p>
          <a:p>
            <a:pPr indent="-336550" lvl="0" marL="457200" marR="0" rtl="0" algn="l">
              <a:lnSpc>
                <a:spcPct val="115000"/>
              </a:lnSpc>
              <a:spcBef>
                <a:spcPts val="1000"/>
              </a:spcBef>
              <a:spcAft>
                <a:spcPts val="0"/>
              </a:spcAft>
              <a:buSzPts val="1700"/>
              <a:buChar char="•"/>
            </a:pPr>
            <a:r>
              <a:rPr i="1" lang="en-US" sz="1700"/>
              <a:t>Product</a:t>
            </a:r>
            <a:r>
              <a:rPr lang="en-US" sz="1700"/>
              <a:t>: </a:t>
            </a:r>
            <a:r>
              <a:rPr b="1" lang="en-US" sz="1700"/>
              <a:t>Tim</a:t>
            </a:r>
            <a:r>
              <a:rPr lang="en-US" sz="1700"/>
              <a:t>, Linda, Ceesay</a:t>
            </a:r>
            <a:endParaRPr sz="1700"/>
          </a:p>
          <a:p>
            <a:pPr indent="-336550" lvl="0" marL="457200" marR="0" rtl="0" algn="l">
              <a:lnSpc>
                <a:spcPct val="115000"/>
              </a:lnSpc>
              <a:spcBef>
                <a:spcPts val="0"/>
              </a:spcBef>
              <a:spcAft>
                <a:spcPts val="0"/>
              </a:spcAft>
              <a:buSzPts val="1700"/>
              <a:buChar char="•"/>
            </a:pPr>
            <a:r>
              <a:rPr i="1" lang="en-US" sz="1700"/>
              <a:t>Android</a:t>
            </a:r>
            <a:r>
              <a:rPr lang="en-US" sz="1700"/>
              <a:t>: </a:t>
            </a:r>
            <a:r>
              <a:rPr b="1" lang="en-US" sz="1700"/>
              <a:t>Kevin</a:t>
            </a:r>
            <a:r>
              <a:rPr lang="en-US" sz="1700"/>
              <a:t>, Brian</a:t>
            </a:r>
            <a:endParaRPr sz="1700"/>
          </a:p>
          <a:p>
            <a:pPr indent="-336550" lvl="0" marL="457200" marR="0" rtl="0" algn="l">
              <a:lnSpc>
                <a:spcPct val="115000"/>
              </a:lnSpc>
              <a:spcBef>
                <a:spcPts val="0"/>
              </a:spcBef>
              <a:spcAft>
                <a:spcPts val="0"/>
              </a:spcAft>
              <a:buSzPts val="1700"/>
              <a:buChar char="•"/>
            </a:pPr>
            <a:r>
              <a:rPr i="1" lang="en-US" sz="1700"/>
              <a:t>Elec/Mech</a:t>
            </a:r>
            <a:r>
              <a:rPr lang="en-US" sz="1700"/>
              <a:t>: Charlton, Henry, Evans</a:t>
            </a:r>
            <a:endParaRPr sz="1700"/>
          </a:p>
          <a:p>
            <a:pPr indent="-336550" lvl="0" marL="457200" marR="0" rtl="0" algn="l">
              <a:lnSpc>
                <a:spcPct val="115000"/>
              </a:lnSpc>
              <a:spcBef>
                <a:spcPts val="0"/>
              </a:spcBef>
              <a:spcAft>
                <a:spcPts val="0"/>
              </a:spcAft>
              <a:buSzPts val="1700"/>
              <a:buChar char="•"/>
            </a:pPr>
            <a:r>
              <a:rPr i="1" lang="en-US" sz="1700"/>
              <a:t>Server</a:t>
            </a:r>
            <a:r>
              <a:rPr lang="en-US" sz="1700"/>
              <a:t>: Anand, Dhananjay</a:t>
            </a:r>
            <a:endParaRPr sz="1700"/>
          </a:p>
          <a:p>
            <a:pPr indent="-336550" lvl="0" marL="457200" marR="0" rtl="0" algn="l">
              <a:lnSpc>
                <a:spcPct val="115000"/>
              </a:lnSpc>
              <a:spcBef>
                <a:spcPts val="0"/>
              </a:spcBef>
              <a:spcAft>
                <a:spcPts val="0"/>
              </a:spcAft>
              <a:buSzPts val="1700"/>
              <a:buChar char="•"/>
            </a:pPr>
            <a:r>
              <a:rPr i="1" lang="en-US" sz="1700"/>
              <a:t>Quality</a:t>
            </a:r>
            <a:r>
              <a:rPr lang="en-US" sz="1700"/>
              <a:t>: Charles, Charlene</a:t>
            </a:r>
            <a:endParaRPr sz="1700"/>
          </a:p>
          <a:p>
            <a:pPr indent="0" lvl="0" marL="0" rtl="0" algn="l">
              <a:spcBef>
                <a:spcPts val="1000"/>
              </a:spcBef>
              <a:spcAft>
                <a:spcPts val="0"/>
              </a:spcAft>
              <a:buNone/>
            </a:pPr>
            <a:r>
              <a:t/>
            </a:r>
            <a:endParaRPr sz="1700"/>
          </a:p>
          <a:p>
            <a:pPr indent="0" lvl="0" marL="0" rtl="0" algn="l">
              <a:lnSpc>
                <a:spcPct val="115000"/>
              </a:lnSpc>
              <a:spcBef>
                <a:spcPts val="1000"/>
              </a:spcBef>
              <a:spcAft>
                <a:spcPts val="0"/>
              </a:spcAft>
              <a:buClr>
                <a:schemeClr val="dk1"/>
              </a:buClr>
              <a:buSzPts val="1100"/>
              <a:buFont typeface="Arial"/>
              <a:buNone/>
            </a:pPr>
            <a:r>
              <a:rPr lang="en-US" sz="1700" u="sng"/>
              <a:t>Concerned departments</a:t>
            </a:r>
            <a:endParaRPr sz="1700" u="sng"/>
          </a:p>
          <a:p>
            <a:pPr indent="-336550" lvl="0" marL="457200" rtl="0" algn="l">
              <a:lnSpc>
                <a:spcPct val="115000"/>
              </a:lnSpc>
              <a:spcBef>
                <a:spcPts val="1000"/>
              </a:spcBef>
              <a:spcAft>
                <a:spcPts val="0"/>
              </a:spcAft>
              <a:buSzPts val="1700"/>
              <a:buChar char="•"/>
            </a:pPr>
            <a:r>
              <a:rPr lang="en-US" sz="1700"/>
              <a:t>Fuel distribution</a:t>
            </a:r>
            <a:endParaRPr sz="1700"/>
          </a:p>
          <a:p>
            <a:pPr indent="-336550" lvl="0" marL="457200" rtl="0" algn="l">
              <a:lnSpc>
                <a:spcPct val="115000"/>
              </a:lnSpc>
              <a:spcBef>
                <a:spcPts val="0"/>
              </a:spcBef>
              <a:spcAft>
                <a:spcPts val="0"/>
              </a:spcAft>
              <a:buSzPts val="1700"/>
              <a:buChar char="•"/>
            </a:pPr>
            <a:r>
              <a:rPr lang="en-US" sz="1700"/>
              <a:t>Network operations and maintenance</a:t>
            </a:r>
            <a:endParaRPr sz="1700"/>
          </a:p>
          <a:p>
            <a:pPr indent="-336550" lvl="0" marL="457200" rtl="0" algn="l">
              <a:lnSpc>
                <a:spcPct val="115000"/>
              </a:lnSpc>
              <a:spcBef>
                <a:spcPts val="0"/>
              </a:spcBef>
              <a:spcAft>
                <a:spcPts val="0"/>
              </a:spcAft>
              <a:buSzPts val="1700"/>
              <a:buChar char="•"/>
            </a:pPr>
            <a:r>
              <a:rPr lang="en-US" sz="1700"/>
              <a:t>KP / STS / SDS Assembly and Manufacturing</a:t>
            </a:r>
            <a:endParaRPr sz="1700"/>
          </a:p>
          <a:p>
            <a:pPr indent="-336550" lvl="0" marL="457200" rtl="0" algn="l">
              <a:lnSpc>
                <a:spcPct val="115000"/>
              </a:lnSpc>
              <a:spcBef>
                <a:spcPts val="0"/>
              </a:spcBef>
              <a:spcAft>
                <a:spcPts val="0"/>
              </a:spcAft>
              <a:buSzPts val="1700"/>
              <a:buChar char="•"/>
            </a:pPr>
            <a:r>
              <a:rPr lang="en-US" sz="1700"/>
              <a:t>KNK Finance</a:t>
            </a:r>
            <a:endParaRPr sz="1700"/>
          </a:p>
          <a:p>
            <a:pPr indent="0" lvl="0" marL="0" rtl="0" algn="l">
              <a:spcBef>
                <a:spcPts val="100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Agent &amp; Cooker Supply Squad </a:t>
            </a:r>
            <a:endParaRPr/>
          </a:p>
        </p:txBody>
      </p:sp>
      <p:sp>
        <p:nvSpPr>
          <p:cNvPr id="210" name="Google Shape;210;p24"/>
          <p:cNvSpPr txBox="1"/>
          <p:nvPr>
            <p:ph idx="1" type="subTitle"/>
          </p:nvPr>
        </p:nvSpPr>
        <p:spPr>
          <a:xfrm>
            <a:off x="458725" y="1332475"/>
            <a:ext cx="56889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u="sng"/>
              <a:t>Product / Process Areas </a:t>
            </a:r>
            <a:endParaRPr sz="1700" u="sng"/>
          </a:p>
          <a:p>
            <a:pPr indent="-336550" lvl="0" marL="457200" rtl="0" algn="l">
              <a:lnSpc>
                <a:spcPct val="115000"/>
              </a:lnSpc>
              <a:spcBef>
                <a:spcPts val="1000"/>
              </a:spcBef>
              <a:spcAft>
                <a:spcPts val="0"/>
              </a:spcAft>
              <a:buSzPts val="1700"/>
              <a:buChar char="•"/>
            </a:pPr>
            <a:r>
              <a:rPr lang="en-US" sz="1700"/>
              <a:t>Agent Onboarding and Lifecycle Management</a:t>
            </a:r>
            <a:endParaRPr sz="1700"/>
          </a:p>
          <a:p>
            <a:pPr indent="-336550" lvl="0" marL="457200" rtl="0" algn="l">
              <a:lnSpc>
                <a:spcPct val="115000"/>
              </a:lnSpc>
              <a:spcBef>
                <a:spcPts val="0"/>
              </a:spcBef>
              <a:spcAft>
                <a:spcPts val="0"/>
              </a:spcAft>
              <a:buSzPts val="1700"/>
              <a:buChar char="•"/>
            </a:pPr>
            <a:r>
              <a:rPr lang="en-US" sz="1700"/>
              <a:t>Agent Payments </a:t>
            </a:r>
            <a:endParaRPr sz="1700"/>
          </a:p>
          <a:p>
            <a:pPr indent="-336550" lvl="0" marL="457200" rtl="0" algn="l">
              <a:lnSpc>
                <a:spcPct val="115000"/>
              </a:lnSpc>
              <a:spcBef>
                <a:spcPts val="0"/>
              </a:spcBef>
              <a:spcAft>
                <a:spcPts val="0"/>
              </a:spcAft>
              <a:buSzPts val="1700"/>
              <a:buChar char="•"/>
            </a:pPr>
            <a:r>
              <a:rPr lang="en-US" sz="1700"/>
              <a:t>Distribution of stoves and cookers</a:t>
            </a:r>
            <a:endParaRPr sz="1700"/>
          </a:p>
          <a:p>
            <a:pPr indent="-336550" lvl="0" marL="457200" rtl="0" algn="l">
              <a:lnSpc>
                <a:spcPct val="115000"/>
              </a:lnSpc>
              <a:spcBef>
                <a:spcPts val="0"/>
              </a:spcBef>
              <a:spcAft>
                <a:spcPts val="0"/>
              </a:spcAft>
              <a:buSzPts val="1700"/>
              <a:buChar char="•"/>
            </a:pPr>
            <a:r>
              <a:rPr lang="en-US" sz="1700"/>
              <a:t>Reverse logistics??  Cooker Repair Services?</a:t>
            </a:r>
            <a:endParaRPr sz="1700"/>
          </a:p>
          <a:p>
            <a:pPr indent="-336550" lvl="0" marL="457200" rtl="0" algn="l">
              <a:lnSpc>
                <a:spcPct val="115000"/>
              </a:lnSpc>
              <a:spcBef>
                <a:spcPts val="0"/>
              </a:spcBef>
              <a:spcAft>
                <a:spcPts val="0"/>
              </a:spcAft>
              <a:buSzPts val="1700"/>
              <a:buChar char="•"/>
            </a:pPr>
            <a:r>
              <a:rPr lang="en-US" sz="1700"/>
              <a:t>Cooker manufacturing &amp; QA</a:t>
            </a:r>
            <a:endParaRPr sz="1700"/>
          </a:p>
          <a:p>
            <a:pPr indent="0" lvl="0" marL="0" rtl="0" algn="l">
              <a:lnSpc>
                <a:spcPct val="115000"/>
              </a:lnSpc>
              <a:spcBef>
                <a:spcPts val="1000"/>
              </a:spcBef>
              <a:spcAft>
                <a:spcPts val="0"/>
              </a:spcAft>
              <a:buNone/>
            </a:pPr>
            <a:r>
              <a:t/>
            </a:r>
            <a:endParaRPr sz="1700" u="sng"/>
          </a:p>
          <a:p>
            <a:pPr indent="0" lvl="0" marL="0" rtl="0" algn="l">
              <a:lnSpc>
                <a:spcPct val="115000"/>
              </a:lnSpc>
              <a:spcBef>
                <a:spcPts val="1000"/>
              </a:spcBef>
              <a:spcAft>
                <a:spcPts val="0"/>
              </a:spcAft>
              <a:buNone/>
            </a:pPr>
            <a:r>
              <a:rPr lang="en-US" sz="1700" u="sng"/>
              <a:t>Main products supported today</a:t>
            </a:r>
            <a:endParaRPr sz="1700" u="sng"/>
          </a:p>
          <a:p>
            <a:pPr indent="-336550" lvl="0" marL="457200" rtl="0" algn="l">
              <a:lnSpc>
                <a:spcPct val="115000"/>
              </a:lnSpc>
              <a:spcBef>
                <a:spcPts val="1000"/>
              </a:spcBef>
              <a:spcAft>
                <a:spcPts val="0"/>
              </a:spcAft>
              <a:buSzPts val="1700"/>
              <a:buChar char="•"/>
            </a:pPr>
            <a:r>
              <a:rPr lang="en-US" sz="1700"/>
              <a:t>UVA</a:t>
            </a:r>
            <a:r>
              <a:rPr lang="en-US" sz="1700"/>
              <a:t> (Agent Lifecycle Management ? )</a:t>
            </a:r>
            <a:endParaRPr sz="1700"/>
          </a:p>
          <a:p>
            <a:pPr indent="-336550" lvl="0" marL="457200" marR="0" rtl="0" algn="l">
              <a:lnSpc>
                <a:spcPct val="115000"/>
              </a:lnSpc>
              <a:spcBef>
                <a:spcPts val="0"/>
              </a:spcBef>
              <a:spcAft>
                <a:spcPts val="0"/>
              </a:spcAft>
              <a:buSzPts val="1700"/>
              <a:buChar char="•"/>
            </a:pPr>
            <a:r>
              <a:rPr lang="en-US" sz="1700"/>
              <a:t>KSPS for Agents</a:t>
            </a:r>
            <a:endParaRPr sz="1700"/>
          </a:p>
          <a:p>
            <a:pPr indent="-336550" lvl="0" marL="457200" marR="0" rtl="0" algn="l">
              <a:lnSpc>
                <a:spcPct val="115000"/>
              </a:lnSpc>
              <a:spcBef>
                <a:spcPts val="0"/>
              </a:spcBef>
              <a:spcAft>
                <a:spcPts val="0"/>
              </a:spcAft>
              <a:buSzPts val="1700"/>
              <a:buChar char="•"/>
            </a:pPr>
            <a:r>
              <a:rPr lang="en-US" sz="1700"/>
              <a:t>Odoo purchasing and invoicing</a:t>
            </a:r>
            <a:endParaRPr sz="1700"/>
          </a:p>
          <a:p>
            <a:pPr indent="-336550" lvl="0" marL="457200" marR="0" rtl="0" algn="l">
              <a:lnSpc>
                <a:spcPct val="115000"/>
              </a:lnSpc>
              <a:spcBef>
                <a:spcPts val="0"/>
              </a:spcBef>
              <a:spcAft>
                <a:spcPts val="0"/>
              </a:spcAft>
              <a:buSzPts val="1700"/>
              <a:buChar char="•"/>
            </a:pPr>
            <a:r>
              <a:rPr lang="en-US" sz="1700"/>
              <a:t>Odoo manufacturing</a:t>
            </a:r>
            <a:endParaRPr sz="1700"/>
          </a:p>
          <a:p>
            <a:pPr indent="-336550" lvl="0" marL="457200" marR="0" rtl="0" algn="l">
              <a:lnSpc>
                <a:spcPct val="115000"/>
              </a:lnSpc>
              <a:spcBef>
                <a:spcPts val="0"/>
              </a:spcBef>
              <a:spcAft>
                <a:spcPts val="0"/>
              </a:spcAft>
              <a:buSzPts val="1700"/>
              <a:buChar char="•"/>
            </a:pPr>
            <a:r>
              <a:rPr lang="en-US" sz="1700"/>
              <a:t>KOKO mile</a:t>
            </a:r>
            <a:endParaRPr sz="1700"/>
          </a:p>
          <a:p>
            <a:pPr indent="-336550" lvl="0" marL="457200" rtl="0" algn="l">
              <a:lnSpc>
                <a:spcPct val="115000"/>
              </a:lnSpc>
              <a:spcBef>
                <a:spcPts val="0"/>
              </a:spcBef>
              <a:spcAft>
                <a:spcPts val="0"/>
              </a:spcAft>
              <a:buSzPts val="1700"/>
              <a:buChar char="•"/>
            </a:pPr>
            <a:r>
              <a:rPr lang="en-US" sz="1700"/>
              <a:t>KNI </a:t>
            </a:r>
            <a:endParaRPr sz="1700"/>
          </a:p>
        </p:txBody>
      </p:sp>
      <p:sp>
        <p:nvSpPr>
          <p:cNvPr id="211" name="Google Shape;211;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2" name="Google Shape;212;p24"/>
          <p:cNvSpPr txBox="1"/>
          <p:nvPr>
            <p:ph idx="1" type="subTitle"/>
          </p:nvPr>
        </p:nvSpPr>
        <p:spPr>
          <a:xfrm>
            <a:off x="6270775" y="1332475"/>
            <a:ext cx="56889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u="sng"/>
              <a:t>Team members:</a:t>
            </a:r>
            <a:endParaRPr sz="1700" u="sng"/>
          </a:p>
          <a:p>
            <a:pPr indent="-336550" lvl="0" marL="457200" marR="0" rtl="0" algn="l">
              <a:lnSpc>
                <a:spcPct val="115000"/>
              </a:lnSpc>
              <a:spcBef>
                <a:spcPts val="1000"/>
              </a:spcBef>
              <a:spcAft>
                <a:spcPts val="0"/>
              </a:spcAft>
              <a:buSzPts val="1700"/>
              <a:buChar char="•"/>
            </a:pPr>
            <a:r>
              <a:rPr i="1" lang="en-US" sz="1700"/>
              <a:t>Product</a:t>
            </a:r>
            <a:r>
              <a:rPr lang="en-US" sz="1700"/>
              <a:t>: </a:t>
            </a:r>
            <a:r>
              <a:rPr b="1" lang="en-US" sz="1700"/>
              <a:t>Madhav</a:t>
            </a:r>
            <a:r>
              <a:rPr lang="en-US" sz="1700"/>
              <a:t>, Sid, </a:t>
            </a:r>
            <a:r>
              <a:rPr lang="en-US" sz="1700"/>
              <a:t>Violet(SW)</a:t>
            </a:r>
            <a:endParaRPr sz="1700"/>
          </a:p>
          <a:p>
            <a:pPr indent="-336550" lvl="0" marL="457200" marR="0" rtl="0" algn="l">
              <a:lnSpc>
                <a:spcPct val="115000"/>
              </a:lnSpc>
              <a:spcBef>
                <a:spcPts val="0"/>
              </a:spcBef>
              <a:spcAft>
                <a:spcPts val="0"/>
              </a:spcAft>
              <a:buSzPts val="1700"/>
              <a:buChar char="•"/>
            </a:pPr>
            <a:r>
              <a:rPr i="1" lang="en-US" sz="1700"/>
              <a:t>Product Support</a:t>
            </a:r>
            <a:r>
              <a:rPr lang="en-US" sz="1700"/>
              <a:t>: Peter Mudoko</a:t>
            </a:r>
            <a:endParaRPr sz="1700"/>
          </a:p>
          <a:p>
            <a:pPr indent="-336550" lvl="0" marL="457200" marR="0" rtl="0" algn="l">
              <a:lnSpc>
                <a:spcPct val="115000"/>
              </a:lnSpc>
              <a:spcBef>
                <a:spcPts val="0"/>
              </a:spcBef>
              <a:spcAft>
                <a:spcPts val="0"/>
              </a:spcAft>
              <a:buSzPts val="1700"/>
              <a:buChar char="•"/>
            </a:pPr>
            <a:r>
              <a:rPr i="1" lang="en-US" sz="1700"/>
              <a:t>Android</a:t>
            </a:r>
            <a:r>
              <a:rPr lang="en-US" sz="1700"/>
              <a:t>: </a:t>
            </a:r>
            <a:r>
              <a:rPr b="1" lang="en-US" sz="1700"/>
              <a:t>Sudarshan</a:t>
            </a:r>
            <a:r>
              <a:rPr lang="en-US" sz="1700"/>
              <a:t>, Komal</a:t>
            </a:r>
            <a:endParaRPr sz="1700"/>
          </a:p>
          <a:p>
            <a:pPr indent="-336550" lvl="0" marL="457200" marR="0" rtl="0" algn="l">
              <a:lnSpc>
                <a:spcPct val="115000"/>
              </a:lnSpc>
              <a:spcBef>
                <a:spcPts val="0"/>
              </a:spcBef>
              <a:spcAft>
                <a:spcPts val="0"/>
              </a:spcAft>
              <a:buSzPts val="1700"/>
              <a:buChar char="•"/>
            </a:pPr>
            <a:r>
              <a:rPr i="1" lang="en-US" sz="1700"/>
              <a:t>Server</a:t>
            </a:r>
            <a:r>
              <a:rPr lang="en-US" sz="1700"/>
              <a:t>:</a:t>
            </a:r>
            <a:r>
              <a:rPr lang="en-US" sz="1700"/>
              <a:t> </a:t>
            </a:r>
            <a:r>
              <a:rPr b="1" lang="en-US" sz="1700"/>
              <a:t>Sameer, </a:t>
            </a:r>
            <a:r>
              <a:rPr lang="en-US" sz="1700"/>
              <a:t>Divyesh, </a:t>
            </a:r>
            <a:r>
              <a:rPr lang="en-US" sz="1700"/>
              <a:t>Prashant, </a:t>
            </a:r>
            <a:r>
              <a:rPr lang="en-US" sz="1700"/>
              <a:t>Hemangi</a:t>
            </a:r>
            <a:endParaRPr sz="1700"/>
          </a:p>
          <a:p>
            <a:pPr indent="-336550" lvl="0" marL="457200" marR="0" rtl="0" algn="l">
              <a:lnSpc>
                <a:spcPct val="115000"/>
              </a:lnSpc>
              <a:spcBef>
                <a:spcPts val="0"/>
              </a:spcBef>
              <a:spcAft>
                <a:spcPts val="0"/>
              </a:spcAft>
              <a:buSzPts val="1700"/>
              <a:buChar char="•"/>
            </a:pPr>
            <a:r>
              <a:rPr i="1" lang="en-US" sz="1700"/>
              <a:t>Quality</a:t>
            </a:r>
            <a:r>
              <a:rPr lang="en-US" sz="1700"/>
              <a:t>: Yogesh, Sidheshwar (joining)</a:t>
            </a:r>
            <a:endParaRPr sz="1700"/>
          </a:p>
          <a:p>
            <a:pPr indent="0" lvl="0" marL="0" rtl="0" algn="l">
              <a:lnSpc>
                <a:spcPct val="115000"/>
              </a:lnSpc>
              <a:spcBef>
                <a:spcPts val="1000"/>
              </a:spcBef>
              <a:spcAft>
                <a:spcPts val="0"/>
              </a:spcAft>
              <a:buNone/>
            </a:pPr>
            <a:r>
              <a:t/>
            </a:r>
            <a:endParaRPr sz="1700"/>
          </a:p>
          <a:p>
            <a:pPr indent="0" lvl="0" marL="0" rtl="0" algn="l">
              <a:lnSpc>
                <a:spcPct val="115000"/>
              </a:lnSpc>
              <a:spcBef>
                <a:spcPts val="1000"/>
              </a:spcBef>
              <a:spcAft>
                <a:spcPts val="0"/>
              </a:spcAft>
              <a:buClr>
                <a:schemeClr val="dk1"/>
              </a:buClr>
              <a:buSzPts val="1100"/>
              <a:buFont typeface="Arial"/>
              <a:buNone/>
            </a:pPr>
            <a:r>
              <a:rPr lang="en-US" sz="1700" u="sng"/>
              <a:t>Concerned departments</a:t>
            </a:r>
            <a:endParaRPr sz="1700" u="sng"/>
          </a:p>
          <a:p>
            <a:pPr indent="-336550" lvl="0" marL="457200" rtl="0" algn="l">
              <a:lnSpc>
                <a:spcPct val="115000"/>
              </a:lnSpc>
              <a:spcBef>
                <a:spcPts val="1000"/>
              </a:spcBef>
              <a:spcAft>
                <a:spcPts val="0"/>
              </a:spcAft>
              <a:buSzPts val="1700"/>
              <a:buChar char="•"/>
            </a:pPr>
            <a:r>
              <a:rPr lang="en-US" sz="1700"/>
              <a:t>Agents Team</a:t>
            </a:r>
            <a:endParaRPr sz="1700"/>
          </a:p>
          <a:p>
            <a:pPr indent="-336550" lvl="0" marL="457200" rtl="0" algn="l">
              <a:lnSpc>
                <a:spcPct val="115000"/>
              </a:lnSpc>
              <a:spcBef>
                <a:spcPts val="0"/>
              </a:spcBef>
              <a:spcAft>
                <a:spcPts val="0"/>
              </a:spcAft>
              <a:buSzPts val="1700"/>
              <a:buChar char="•"/>
            </a:pPr>
            <a:r>
              <a:rPr lang="en-US" sz="1700"/>
              <a:t>KNK Procurement</a:t>
            </a:r>
            <a:endParaRPr sz="1700"/>
          </a:p>
          <a:p>
            <a:pPr indent="-336550" lvl="0" marL="457200" rtl="0" algn="l">
              <a:lnSpc>
                <a:spcPct val="115000"/>
              </a:lnSpc>
              <a:spcBef>
                <a:spcPts val="0"/>
              </a:spcBef>
              <a:spcAft>
                <a:spcPts val="0"/>
              </a:spcAft>
              <a:buSzPts val="1700"/>
              <a:buChar char="•"/>
            </a:pPr>
            <a:r>
              <a:rPr lang="en-US" sz="1700"/>
              <a:t>KNK Cooker Distribution &amp; Service </a:t>
            </a:r>
            <a:endParaRPr sz="1700"/>
          </a:p>
          <a:p>
            <a:pPr indent="-336550" lvl="0" marL="457200" rtl="0" algn="l">
              <a:lnSpc>
                <a:spcPct val="115000"/>
              </a:lnSpc>
              <a:spcBef>
                <a:spcPts val="0"/>
              </a:spcBef>
              <a:spcAft>
                <a:spcPts val="0"/>
              </a:spcAft>
              <a:buSzPts val="1700"/>
              <a:buChar char="•"/>
            </a:pPr>
            <a:r>
              <a:rPr lang="en-US" sz="1700"/>
              <a:t>KNK Finance</a:t>
            </a:r>
            <a:endParaRPr sz="1700"/>
          </a:p>
          <a:p>
            <a:pPr indent="-336550" lvl="0" marL="457200" rtl="0" algn="l">
              <a:lnSpc>
                <a:spcPct val="115000"/>
              </a:lnSpc>
              <a:spcBef>
                <a:spcPts val="0"/>
              </a:spcBef>
              <a:spcAft>
                <a:spcPts val="0"/>
              </a:spcAft>
              <a:buSzPts val="1700"/>
              <a:buChar char="•"/>
            </a:pPr>
            <a:r>
              <a:rPr lang="en-US" sz="1700"/>
              <a:t>Saarus </a:t>
            </a:r>
            <a:endParaRPr sz="1700"/>
          </a:p>
          <a:p>
            <a:pPr indent="0" lvl="0" marL="0" rtl="0" algn="l">
              <a:spcBef>
                <a:spcPts val="1000"/>
              </a:spcBef>
              <a:spcAft>
                <a:spcPts val="0"/>
              </a:spcAft>
              <a:buNone/>
            </a:pPr>
            <a:r>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would be different vs today</a:t>
            </a:r>
            <a:endParaRPr/>
          </a:p>
        </p:txBody>
      </p:sp>
      <p:sp>
        <p:nvSpPr>
          <p:cNvPr id="219" name="Google Shape;219;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1700"/>
              <a:t>Easier?</a:t>
            </a:r>
            <a:endParaRPr sz="1700"/>
          </a:p>
          <a:p>
            <a:pPr indent="-336550" lvl="0" marL="457200" rtl="0" algn="l">
              <a:lnSpc>
                <a:spcPct val="115000"/>
              </a:lnSpc>
              <a:spcBef>
                <a:spcPts val="1000"/>
              </a:spcBef>
              <a:spcAft>
                <a:spcPts val="0"/>
              </a:spcAft>
              <a:buSzPts val="1700"/>
              <a:buChar char="•"/>
            </a:pPr>
            <a:r>
              <a:rPr lang="en-US" sz="1700"/>
              <a:t>Team member</a:t>
            </a:r>
            <a:r>
              <a:rPr lang="en-US" sz="1700"/>
              <a:t> allocation within squad decided between product and engineering leads</a:t>
            </a:r>
            <a:endParaRPr sz="1700"/>
          </a:p>
          <a:p>
            <a:pPr indent="-336550" lvl="0" marL="457200" rtl="0" algn="l">
              <a:lnSpc>
                <a:spcPct val="115000"/>
              </a:lnSpc>
              <a:spcBef>
                <a:spcPts val="0"/>
              </a:spcBef>
              <a:spcAft>
                <a:spcPts val="0"/>
              </a:spcAft>
              <a:buSzPts val="1700"/>
              <a:buChar char="•"/>
            </a:pPr>
            <a:r>
              <a:rPr lang="en-US" sz="1700"/>
              <a:t>Product and Tech support replicated across squads e.g. </a:t>
            </a:r>
            <a:r>
              <a:rPr lang="en-US" sz="1700" u="sng">
                <a:solidFill>
                  <a:schemeClr val="hlink"/>
                </a:solidFill>
                <a:hlinkClick r:id="rId3"/>
              </a:rPr>
              <a:t>cc-squad.support@kokonetworks.com</a:t>
            </a:r>
            <a:endParaRPr sz="1700"/>
          </a:p>
          <a:p>
            <a:pPr indent="0" lvl="0" marL="0" rtl="0" algn="l">
              <a:lnSpc>
                <a:spcPct val="115000"/>
              </a:lnSpc>
              <a:spcBef>
                <a:spcPts val="1000"/>
              </a:spcBef>
              <a:spcAft>
                <a:spcPts val="0"/>
              </a:spcAft>
              <a:buNone/>
            </a:pPr>
            <a:r>
              <a:rPr lang="en-US" sz="1700"/>
              <a:t>Harder?</a:t>
            </a:r>
            <a:endParaRPr sz="1700"/>
          </a:p>
          <a:p>
            <a:pPr indent="-336550" lvl="0" marL="457200" rtl="0" algn="l">
              <a:lnSpc>
                <a:spcPct val="115000"/>
              </a:lnSpc>
              <a:spcBef>
                <a:spcPts val="1000"/>
              </a:spcBef>
              <a:spcAft>
                <a:spcPts val="0"/>
              </a:spcAft>
              <a:buSzPts val="1700"/>
              <a:buChar char="•"/>
            </a:pPr>
            <a:r>
              <a:rPr lang="en-US" sz="1700"/>
              <a:t>Progress and priorities review can happen at business area level between squad leads and exco stakeholders (or their delegates) at cadence to be decided within business area.  </a:t>
            </a:r>
            <a:endParaRPr sz="1700"/>
          </a:p>
          <a:p>
            <a:pPr indent="-336550" lvl="0" marL="457200" rtl="0" algn="l">
              <a:lnSpc>
                <a:spcPct val="115000"/>
              </a:lnSpc>
              <a:spcBef>
                <a:spcPts val="0"/>
              </a:spcBef>
              <a:spcAft>
                <a:spcPts val="0"/>
              </a:spcAft>
              <a:buSzPts val="1700"/>
              <a:buChar char="•"/>
            </a:pPr>
            <a:r>
              <a:rPr lang="en-US" sz="1700"/>
              <a:t>Release testing and management run independently by each squad.  </a:t>
            </a:r>
            <a:r>
              <a:rPr b="1" lang="en-US" sz="1700" u="sng"/>
              <a:t>Any squad has the power to break KOKO services!</a:t>
            </a:r>
            <a:endParaRPr b="1" sz="1700" u="sng"/>
          </a:p>
          <a:p>
            <a:pPr indent="0" lvl="0" marL="0" rtl="0" algn="ctr">
              <a:lnSpc>
                <a:spcPct val="115000"/>
              </a:lnSpc>
              <a:spcBef>
                <a:spcPts val="1000"/>
              </a:spcBef>
              <a:spcAft>
                <a:spcPts val="0"/>
              </a:spcAft>
              <a:buNone/>
            </a:pPr>
            <a:r>
              <a:t/>
            </a:r>
            <a:endParaRPr sz="1700">
              <a:highlight>
                <a:srgbClr val="00FFFF"/>
              </a:highlight>
            </a:endParaRPr>
          </a:p>
          <a:p>
            <a:pPr indent="0" lvl="0" marL="0" rtl="0" algn="ctr">
              <a:lnSpc>
                <a:spcPct val="115000"/>
              </a:lnSpc>
              <a:spcBef>
                <a:spcPts val="1000"/>
              </a:spcBef>
              <a:spcAft>
                <a:spcPts val="0"/>
              </a:spcAft>
              <a:buNone/>
            </a:pPr>
            <a:r>
              <a:rPr lang="en-US" sz="1700">
                <a:highlight>
                  <a:srgbClr val="00FFFF"/>
                </a:highlight>
              </a:rPr>
              <a:t>Process agreement (and adherence) </a:t>
            </a:r>
            <a:r>
              <a:rPr b="1" lang="en-US" sz="1700">
                <a:highlight>
                  <a:srgbClr val="00FFFF"/>
                </a:highlight>
              </a:rPr>
              <a:t>will be relied on</a:t>
            </a:r>
            <a:r>
              <a:rPr lang="en-US" sz="1700">
                <a:highlight>
                  <a:srgbClr val="00FFFF"/>
                </a:highlight>
              </a:rPr>
              <a:t>, so squads can operate independently without issues.</a:t>
            </a:r>
            <a:endParaRPr sz="1700">
              <a:highlight>
                <a:srgbClr val="00FFFF"/>
              </a:highlight>
            </a:endParaRPr>
          </a:p>
          <a:p>
            <a:pPr indent="0" lvl="0" marL="0" rtl="0" algn="ctr">
              <a:lnSpc>
                <a:spcPct val="115000"/>
              </a:lnSpc>
              <a:spcBef>
                <a:spcPts val="1000"/>
              </a:spcBef>
              <a:spcAft>
                <a:spcPts val="0"/>
              </a:spcAft>
              <a:buNone/>
            </a:pPr>
            <a:r>
              <a:rPr lang="en-US" sz="1700">
                <a:highlight>
                  <a:srgbClr val="00FFFF"/>
                </a:highlight>
              </a:rPr>
              <a:t>Driven proactively by </a:t>
            </a:r>
            <a:r>
              <a:rPr b="1" lang="en-US" sz="1700">
                <a:highlight>
                  <a:srgbClr val="00FFFF"/>
                </a:highlight>
              </a:rPr>
              <a:t>product and engineering team leads</a:t>
            </a:r>
            <a:r>
              <a:rPr lang="en-US" sz="1700">
                <a:highlight>
                  <a:srgbClr val="00FFFF"/>
                </a:highlight>
              </a:rPr>
              <a:t> in each squad</a:t>
            </a:r>
            <a:endParaRPr sz="1700">
              <a:highlight>
                <a:srgbClr val="00FFFF"/>
              </a:highlight>
            </a:endParaRPr>
          </a:p>
          <a:p>
            <a:pPr indent="0" lvl="0" marL="0" rtl="0" algn="l">
              <a:lnSpc>
                <a:spcPct val="115000"/>
              </a:lnSpc>
              <a:spcBef>
                <a:spcPts val="1000"/>
              </a:spcBef>
              <a:spcAft>
                <a:spcPts val="0"/>
              </a:spcAft>
              <a:buNone/>
            </a:pPr>
            <a:r>
              <a:t/>
            </a:r>
            <a:endParaRPr sz="1700"/>
          </a:p>
          <a:p>
            <a:pPr indent="0" lvl="0" marL="0" rtl="0" algn="l">
              <a:lnSpc>
                <a:spcPct val="115000"/>
              </a:lnSpc>
              <a:spcBef>
                <a:spcPts val="1000"/>
              </a:spcBef>
              <a:spcAft>
                <a:spcPts val="0"/>
              </a:spcAft>
              <a:buNone/>
            </a:pPr>
            <a:r>
              <a:t/>
            </a:r>
            <a:endParaRPr sz="1700"/>
          </a:p>
        </p:txBody>
      </p:sp>
      <p:sp>
        <p:nvSpPr>
          <p:cNvPr id="220" name="Google Shape;220;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Interactions between squads</a:t>
            </a:r>
            <a:endParaRPr/>
          </a:p>
        </p:txBody>
      </p:sp>
      <p:sp>
        <p:nvSpPr>
          <p:cNvPr id="227" name="Google Shape;227;p26"/>
          <p:cNvSpPr txBox="1"/>
          <p:nvPr>
            <p:ph idx="1" type="subTitle"/>
          </p:nvPr>
        </p:nvSpPr>
        <p:spPr>
          <a:xfrm>
            <a:off x="458725" y="1332475"/>
            <a:ext cx="56394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Co-operation and communication necessary to:</a:t>
            </a:r>
            <a:endParaRPr sz="1700"/>
          </a:p>
          <a:p>
            <a:pPr indent="0" lvl="0" marL="0" rtl="0" algn="l">
              <a:spcBef>
                <a:spcPts val="1000"/>
              </a:spcBef>
              <a:spcAft>
                <a:spcPts val="0"/>
              </a:spcAft>
              <a:buNone/>
            </a:pPr>
            <a:r>
              <a:t/>
            </a:r>
            <a:endParaRPr sz="1700"/>
          </a:p>
          <a:p>
            <a:pPr indent="-336550" lvl="0" marL="457200" rtl="0" algn="l">
              <a:spcBef>
                <a:spcPts val="1000"/>
              </a:spcBef>
              <a:spcAft>
                <a:spcPts val="0"/>
              </a:spcAft>
              <a:buSzPts val="1700"/>
              <a:buChar char="•"/>
            </a:pPr>
            <a:r>
              <a:rPr lang="en-US" sz="1700"/>
              <a:t>Coordinate</a:t>
            </a:r>
            <a:r>
              <a:rPr lang="en-US" sz="1700"/>
              <a:t> release activities on common products (mainly PMs)</a:t>
            </a:r>
            <a:endParaRPr sz="1700"/>
          </a:p>
          <a:p>
            <a:pPr indent="0" lvl="0" marL="0" rtl="0" algn="l">
              <a:spcBef>
                <a:spcPts val="1000"/>
              </a:spcBef>
              <a:spcAft>
                <a:spcPts val="0"/>
              </a:spcAft>
              <a:buNone/>
            </a:pPr>
            <a:r>
              <a:t/>
            </a:r>
            <a:endParaRPr sz="1700"/>
          </a:p>
          <a:p>
            <a:pPr indent="-336550" lvl="0" marL="457200" rtl="0" algn="l">
              <a:spcBef>
                <a:spcPts val="1000"/>
              </a:spcBef>
              <a:spcAft>
                <a:spcPts val="0"/>
              </a:spcAft>
              <a:buSzPts val="1700"/>
              <a:buChar char="•"/>
            </a:pPr>
            <a:r>
              <a:rPr lang="en-US" sz="1700"/>
              <a:t>Align on architectural changes to support common goals (Chapter discussions)</a:t>
            </a:r>
            <a:endParaRPr sz="1700"/>
          </a:p>
          <a:p>
            <a:pPr indent="0" lvl="0" marL="457200" rtl="0" algn="l">
              <a:spcBef>
                <a:spcPts val="1000"/>
              </a:spcBef>
              <a:spcAft>
                <a:spcPts val="0"/>
              </a:spcAft>
              <a:buNone/>
            </a:pPr>
            <a:r>
              <a:t/>
            </a:r>
            <a:endParaRPr sz="1700"/>
          </a:p>
          <a:p>
            <a:pPr indent="-336550" lvl="0" marL="457200" rtl="0" algn="l">
              <a:spcBef>
                <a:spcPts val="1000"/>
              </a:spcBef>
              <a:spcAft>
                <a:spcPts val="0"/>
              </a:spcAft>
              <a:buSzPts val="1700"/>
              <a:buChar char="•"/>
            </a:pPr>
            <a:r>
              <a:rPr lang="en-US" sz="1700"/>
              <a:t>Provide training on common areas of expertise (Chapter discussions)</a:t>
            </a:r>
            <a:endParaRPr sz="1700"/>
          </a:p>
          <a:p>
            <a:pPr indent="0" lvl="0" marL="0" rtl="0" algn="l">
              <a:spcBef>
                <a:spcPts val="1000"/>
              </a:spcBef>
              <a:spcAft>
                <a:spcPts val="0"/>
              </a:spcAft>
              <a:buNone/>
            </a:pPr>
            <a:r>
              <a:t/>
            </a:r>
            <a:endParaRPr sz="1700"/>
          </a:p>
          <a:p>
            <a:pPr indent="-336550" lvl="0" marL="457200" rtl="0" algn="l">
              <a:spcBef>
                <a:spcPts val="1000"/>
              </a:spcBef>
              <a:spcAft>
                <a:spcPts val="0"/>
              </a:spcAft>
              <a:buSzPts val="1700"/>
              <a:buChar char="•"/>
            </a:pPr>
            <a:r>
              <a:rPr lang="en-US" sz="1700"/>
              <a:t>Co-ordinate product changes that impact other products - e.g. between Commercial and KSPS (Product Chapter)</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p:txBody>
      </p:sp>
      <p:sp>
        <p:nvSpPr>
          <p:cNvPr id="228" name="Google Shape;228;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9" name="Google Shape;229;p26"/>
          <p:cNvPicPr preferRelativeResize="0"/>
          <p:nvPr/>
        </p:nvPicPr>
        <p:blipFill>
          <a:blip r:embed="rId3">
            <a:alphaModFix/>
          </a:blip>
          <a:stretch>
            <a:fillRect/>
          </a:stretch>
        </p:blipFill>
        <p:spPr>
          <a:xfrm>
            <a:off x="6655672" y="1459025"/>
            <a:ext cx="5077474" cy="435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236" name="Google Shape;236;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1000"/>
              </a:spcBef>
              <a:spcAft>
                <a:spcPts val="0"/>
              </a:spcAft>
              <a:buSzPts val="1700"/>
              <a:buChar char="•"/>
            </a:pPr>
            <a:r>
              <a:rPr lang="en-US" sz="1700"/>
              <a:t>What concerns would we have ?</a:t>
            </a:r>
            <a:endParaRPr sz="1700"/>
          </a:p>
          <a:p>
            <a:pPr indent="-336550" lvl="0" marL="457200" rtl="0" algn="l">
              <a:lnSpc>
                <a:spcPct val="115000"/>
              </a:lnSpc>
              <a:spcBef>
                <a:spcPts val="0"/>
              </a:spcBef>
              <a:spcAft>
                <a:spcPts val="0"/>
              </a:spcAft>
              <a:buSzPts val="1700"/>
              <a:buChar char="•"/>
            </a:pPr>
            <a:r>
              <a:rPr lang="en-US" sz="1700"/>
              <a:t>Are all products and departments covered?</a:t>
            </a:r>
            <a:endParaRPr sz="1700"/>
          </a:p>
          <a:p>
            <a:pPr indent="-336550" lvl="0" marL="457200" rtl="0" algn="l">
              <a:lnSpc>
                <a:spcPct val="115000"/>
              </a:lnSpc>
              <a:spcBef>
                <a:spcPts val="0"/>
              </a:spcBef>
              <a:spcAft>
                <a:spcPts val="0"/>
              </a:spcAft>
              <a:buSzPts val="1700"/>
              <a:buChar char="•"/>
            </a:pPr>
            <a:r>
              <a:rPr lang="en-US" sz="1700"/>
              <a:t>Which common tools would need adapting ?</a:t>
            </a:r>
            <a:endParaRPr sz="1700"/>
          </a:p>
          <a:p>
            <a:pPr indent="-336550" lvl="0" marL="457200" rtl="0" algn="l">
              <a:lnSpc>
                <a:spcPct val="115000"/>
              </a:lnSpc>
              <a:spcBef>
                <a:spcPts val="0"/>
              </a:spcBef>
              <a:spcAft>
                <a:spcPts val="0"/>
              </a:spcAft>
              <a:buSzPts val="1700"/>
              <a:buChar char="•"/>
            </a:pPr>
            <a:r>
              <a:rPr lang="en-US" sz="1700"/>
              <a:t>What should be standardised between squads and what is open?</a:t>
            </a:r>
            <a:endParaRPr sz="1700"/>
          </a:p>
          <a:p>
            <a:pPr indent="-336550" lvl="0" marL="457200" rtl="0" algn="l">
              <a:lnSpc>
                <a:spcPct val="115000"/>
              </a:lnSpc>
              <a:spcBef>
                <a:spcPts val="0"/>
              </a:spcBef>
              <a:spcAft>
                <a:spcPts val="0"/>
              </a:spcAft>
              <a:buSzPts val="1700"/>
              <a:buChar char="•"/>
            </a:pPr>
            <a:r>
              <a:rPr lang="en-US" sz="1700"/>
              <a:t>How would we begin?</a:t>
            </a:r>
            <a:endParaRPr sz="1700"/>
          </a:p>
          <a:p>
            <a:pPr indent="-336550" lvl="0" marL="457200" rtl="0" algn="l">
              <a:lnSpc>
                <a:spcPct val="115000"/>
              </a:lnSpc>
              <a:spcBef>
                <a:spcPts val="0"/>
              </a:spcBef>
              <a:spcAft>
                <a:spcPts val="0"/>
              </a:spcAft>
              <a:buSzPts val="1700"/>
              <a:buChar char="•"/>
            </a:pPr>
            <a:r>
              <a:rPr lang="en-US" sz="1700"/>
              <a:t>Physical space setup (post COVID)?</a:t>
            </a:r>
            <a:endParaRPr sz="1700"/>
          </a:p>
          <a:p>
            <a:pPr indent="-336550" lvl="0" marL="457200" rtl="0" algn="l">
              <a:lnSpc>
                <a:spcPct val="115000"/>
              </a:lnSpc>
              <a:spcBef>
                <a:spcPts val="0"/>
              </a:spcBef>
              <a:spcAft>
                <a:spcPts val="0"/>
              </a:spcAft>
              <a:buSzPts val="1700"/>
              <a:buChar char="•"/>
            </a:pPr>
            <a:r>
              <a:rPr lang="en-US" sz="1700"/>
              <a:t>. . .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a:p>
            <a:pPr indent="0" lvl="0" marL="0" rtl="0" algn="l">
              <a:spcBef>
                <a:spcPts val="1000"/>
              </a:spcBef>
              <a:spcAft>
                <a:spcPts val="0"/>
              </a:spcAft>
              <a:buNone/>
            </a:pPr>
            <a:r>
              <a:t/>
            </a:r>
            <a:endParaRPr sz="1700"/>
          </a:p>
        </p:txBody>
      </p:sp>
      <p:sp>
        <p:nvSpPr>
          <p:cNvPr id="237" name="Google Shape;237;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